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charts/chart1.xml" ContentType="application/vnd.openxmlformats-officedocument.drawingml.chart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8" r:id="rId4"/>
    <p:sldId id="277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79" r:id="rId14"/>
    <p:sldId id="280" r:id="rId15"/>
    <p:sldId id="263" r:id="rId16"/>
    <p:sldId id="269" r:id="rId17"/>
    <p:sldId id="266" r:id="rId18"/>
    <p:sldId id="267" r:id="rId19"/>
    <p:sldId id="268" r:id="rId20"/>
    <p:sldId id="275" r:id="rId21"/>
    <p:sldId id="270" r:id="rId22"/>
    <p:sldId id="271" r:id="rId23"/>
    <p:sldId id="281" r:id="rId24"/>
    <p:sldId id="272" r:id="rId25"/>
    <p:sldId id="282" r:id="rId26"/>
    <p:sldId id="273" r:id="rId27"/>
    <p:sldId id="274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1900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France</c:v>
                </c:pt>
                <c:pt idx="1">
                  <c:v>Britain</c:v>
                </c:pt>
                <c:pt idx="2">
                  <c:v>Russia</c:v>
                </c:pt>
                <c:pt idx="3">
                  <c:v>Austria-Hungary</c:v>
                </c:pt>
                <c:pt idx="4">
                  <c:v>Germany</c:v>
                </c:pt>
                <c:pt idx="5">
                  <c:v>Italy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0.7</c:v>
                </c:pt>
                <c:pt idx="1">
                  <c:v>0.5</c:v>
                </c:pt>
                <c:pt idx="2">
                  <c:v>1.1000000000000001</c:v>
                </c:pt>
                <c:pt idx="3">
                  <c:v>0.25</c:v>
                </c:pt>
                <c:pt idx="4">
                  <c:v>0.5</c:v>
                </c:pt>
                <c:pt idx="5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6D-49E2-8A7D-6C38CEA8E3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1910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France</c:v>
                </c:pt>
                <c:pt idx="1">
                  <c:v>Britain</c:v>
                </c:pt>
                <c:pt idx="2">
                  <c:v>Russia</c:v>
                </c:pt>
                <c:pt idx="3">
                  <c:v>Austria-Hungary</c:v>
                </c:pt>
                <c:pt idx="4">
                  <c:v>Germany</c:v>
                </c:pt>
                <c:pt idx="5">
                  <c:v>Italy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0.8</c:v>
                </c:pt>
                <c:pt idx="1">
                  <c:v>0.5</c:v>
                </c:pt>
                <c:pt idx="2">
                  <c:v>1.3</c:v>
                </c:pt>
                <c:pt idx="3">
                  <c:v>0.3</c:v>
                </c:pt>
                <c:pt idx="4">
                  <c:v>0.7</c:v>
                </c:pt>
                <c:pt idx="5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6D-49E2-8A7D-6C38CEA8E3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1914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France</c:v>
                </c:pt>
                <c:pt idx="1">
                  <c:v>Britain</c:v>
                </c:pt>
                <c:pt idx="2">
                  <c:v>Russia</c:v>
                </c:pt>
                <c:pt idx="3">
                  <c:v>Austria-Hungary</c:v>
                </c:pt>
                <c:pt idx="4">
                  <c:v>Germany</c:v>
                </c:pt>
                <c:pt idx="5">
                  <c:v>Italy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</c:v>
                </c:pt>
                <c:pt idx="1">
                  <c:v>0.4</c:v>
                </c:pt>
                <c:pt idx="2">
                  <c:v>1.5</c:v>
                </c:pt>
                <c:pt idx="3">
                  <c:v>0.48</c:v>
                </c:pt>
                <c:pt idx="4">
                  <c:v>0.8</c:v>
                </c:pt>
                <c:pt idx="5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6D-49E2-8A7D-6C38CEA8E3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5361792"/>
        <c:axId val="255363328"/>
        <c:axId val="0"/>
      </c:bar3DChart>
      <c:catAx>
        <c:axId val="255361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5363328"/>
        <c:crosses val="autoZero"/>
        <c:auto val="1"/>
        <c:lblAlgn val="ctr"/>
        <c:lblOffset val="100"/>
        <c:noMultiLvlLbl val="0"/>
      </c:catAx>
      <c:valAx>
        <c:axId val="255363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53617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235D-CBAD-417A-9D58-B9AC16383B2A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00AF-FDB5-447D-A6E1-0B430B801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12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235D-CBAD-417A-9D58-B9AC16383B2A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00AF-FDB5-447D-A6E1-0B430B801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155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235D-CBAD-417A-9D58-B9AC16383B2A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00AF-FDB5-447D-A6E1-0B430B801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906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235D-CBAD-417A-9D58-B9AC16383B2A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00AF-FDB5-447D-A6E1-0B430B801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90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235D-CBAD-417A-9D58-B9AC16383B2A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00AF-FDB5-447D-A6E1-0B430B801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002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235D-CBAD-417A-9D58-B9AC16383B2A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00AF-FDB5-447D-A6E1-0B430B801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11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235D-CBAD-417A-9D58-B9AC16383B2A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00AF-FDB5-447D-A6E1-0B430B801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431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235D-CBAD-417A-9D58-B9AC16383B2A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00AF-FDB5-447D-A6E1-0B430B801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711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235D-CBAD-417A-9D58-B9AC16383B2A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00AF-FDB5-447D-A6E1-0B430B801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619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235D-CBAD-417A-9D58-B9AC16383B2A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00AF-FDB5-447D-A6E1-0B430B801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62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235D-CBAD-417A-9D58-B9AC16383B2A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00AF-FDB5-447D-A6E1-0B430B801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367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A235D-CBAD-417A-9D58-B9AC16383B2A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800AF-FDB5-447D-A6E1-0B430B801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04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//upload.wikimedia.org/wikipedia/commons/e/eb/HMS_Dreadnought_(1911)_profile_drawing.p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//upload.wikimedia.org/wikipedia/commons/7/75/George_V_and_Admiral_Callaghan_onboard_HMS_Iron_Duk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b="1" u="sng" dirty="0">
                <a:solidFill>
                  <a:schemeClr val="bg1"/>
                </a:solidFill>
              </a:rPr>
              <a:t>How did Military Rivalry contribute to the outbreak of war?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9144000" cy="1152128"/>
          </a:xfrm>
        </p:spPr>
        <p:txBody>
          <a:bodyPr/>
          <a:lstStyle/>
          <a:p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L/O – To consider how militarism led to increasing tensions between the two alliances</a:t>
            </a:r>
          </a:p>
        </p:txBody>
      </p:sp>
      <p:pic>
        <p:nvPicPr>
          <p:cNvPr id="4" name="Picture 7" descr="HMSDreadnought1906(wikipedia_publicdomai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25048"/>
            <a:ext cx="4392488" cy="3500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06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449" y="3025048"/>
            <a:ext cx="4367644" cy="3500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014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9" y="0"/>
            <a:ext cx="8229600" cy="1143000"/>
          </a:xfrm>
        </p:spPr>
        <p:txBody>
          <a:bodyPr/>
          <a:lstStyle/>
          <a:p>
            <a:pPr algn="l"/>
            <a:r>
              <a:rPr lang="en-GB" b="1" u="sng" dirty="0">
                <a:solidFill>
                  <a:schemeClr val="bg1"/>
                </a:solidFill>
              </a:rPr>
              <a:t>HMS Dreadnought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6286500" cy="5733256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chemeClr val="bg1"/>
                </a:solidFill>
              </a:rPr>
              <a:t>Britain saw Germany’s shipbuilding programme as a </a:t>
            </a:r>
            <a:r>
              <a:rPr lang="en-GB" b="1" dirty="0">
                <a:solidFill>
                  <a:srgbClr val="FF0000"/>
                </a:solidFill>
              </a:rPr>
              <a:t>threat</a:t>
            </a:r>
            <a:r>
              <a:rPr lang="en-GB" dirty="0">
                <a:solidFill>
                  <a:schemeClr val="bg1"/>
                </a:solidFill>
              </a:rPr>
              <a:t>. Talks were held to try to </a:t>
            </a:r>
            <a:r>
              <a:rPr lang="en-GB" b="1" dirty="0">
                <a:solidFill>
                  <a:srgbClr val="FF0000"/>
                </a:solidFill>
              </a:rPr>
              <a:t>limit the size </a:t>
            </a:r>
            <a:r>
              <a:rPr lang="en-GB" dirty="0">
                <a:solidFill>
                  <a:schemeClr val="bg1"/>
                </a:solidFill>
              </a:rPr>
              <a:t>of the British and German navies, but they </a:t>
            </a:r>
            <a:r>
              <a:rPr lang="en-GB" b="1" dirty="0">
                <a:solidFill>
                  <a:srgbClr val="FF0000"/>
                </a:solidFill>
              </a:rPr>
              <a:t>broke down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Then in 1906, the game changed. Britain launched the first of a new type of battleship, </a:t>
            </a:r>
            <a:r>
              <a:rPr lang="en-GB" b="1" u="sng" dirty="0">
                <a:solidFill>
                  <a:srgbClr val="FF0000"/>
                </a:solidFill>
              </a:rPr>
              <a:t>HMS Dreadnought</a:t>
            </a:r>
            <a:r>
              <a:rPr lang="en-GB" dirty="0">
                <a:solidFill>
                  <a:schemeClr val="bg1"/>
                </a:solidFill>
              </a:rPr>
              <a:t>. This worried the Germans.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The ship was so powerful that all previous battleships were immediately out of date and became known as ‘</a:t>
            </a:r>
            <a:r>
              <a:rPr lang="en-GB" b="1" dirty="0" err="1">
                <a:solidFill>
                  <a:srgbClr val="FF0000"/>
                </a:solidFill>
              </a:rPr>
              <a:t>funf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minuten</a:t>
            </a:r>
            <a:r>
              <a:rPr lang="en-GB" dirty="0">
                <a:solidFill>
                  <a:schemeClr val="bg1"/>
                </a:solidFill>
              </a:rPr>
              <a:t>’ (five minute ships). All ships of this new type became known as ‘</a:t>
            </a:r>
            <a:r>
              <a:rPr lang="en-GB" b="1" dirty="0">
                <a:solidFill>
                  <a:srgbClr val="FF0000"/>
                </a:solidFill>
              </a:rPr>
              <a:t>Dreadnoughts</a:t>
            </a:r>
            <a:r>
              <a:rPr lang="en-GB" dirty="0">
                <a:solidFill>
                  <a:schemeClr val="bg1"/>
                </a:solidFill>
              </a:rPr>
              <a:t>’.</a:t>
            </a:r>
          </a:p>
        </p:txBody>
      </p:sp>
      <p:pic>
        <p:nvPicPr>
          <p:cNvPr id="3074" name="Picture 2" descr="http://upload.wikimedia.org/wikipedia/commons/thumb/6/62/HMS_Dreadnought_1906_H61017.jpg/300px-HMS_Dreadnought_1906_H61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519" y="3501008"/>
            <a:ext cx="2987824" cy="3140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1.hubimg.com/u/208708_f2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088"/>
            <a:ext cx="2987824" cy="3252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24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File:HMS Dreadnought (1911) profile drawing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868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http://www.seayourhistory.org.uk/gallery2/main.php?g2_view=core.DownloadItem&amp;g2_itemId=15930&amp;g2_serialNumber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33" y="0"/>
            <a:ext cx="917375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944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 descr="http://www.globalsecurity.org/military/world/europe/images/hms-dreadnought-1906-line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965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 descr="http://www.globalsecurity.org/military/world/europe/images/hms-dreadnought-1906-line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8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562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9" y="0"/>
            <a:ext cx="8229600" cy="1143000"/>
          </a:xfrm>
        </p:spPr>
        <p:txBody>
          <a:bodyPr/>
          <a:lstStyle/>
          <a:p>
            <a:pPr algn="l"/>
            <a:r>
              <a:rPr lang="en-GB" b="1" u="sng" dirty="0">
                <a:solidFill>
                  <a:schemeClr val="bg1"/>
                </a:solidFill>
              </a:rPr>
              <a:t>HMS Dreadnought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5724128" cy="5877272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schemeClr val="bg1"/>
                </a:solidFill>
              </a:rPr>
              <a:t>The ship had thicker armour, more powerful guns with a bigger range and a faster speed.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b="1" u="sng" dirty="0">
                <a:solidFill>
                  <a:schemeClr val="bg1"/>
                </a:solidFill>
              </a:rPr>
              <a:t>HMS Dreadnought</a:t>
            </a:r>
            <a:r>
              <a:rPr lang="en-GB" dirty="0">
                <a:solidFill>
                  <a:schemeClr val="bg1"/>
                </a:solidFill>
              </a:rPr>
              <a:t>: 17,900 tons; 526 feet in length; ten 12 inch guns, eighteen 4 inch guns, five torpedo tubes; maximum belt armour 11 inches; top speed 21.6 knots.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What mattered now was not how many ships the navy had, but </a:t>
            </a:r>
            <a:r>
              <a:rPr lang="en-GB" b="1" u="sng" dirty="0">
                <a:solidFill>
                  <a:srgbClr val="FF0000"/>
                </a:solidFill>
              </a:rPr>
              <a:t>how many dreadnoughts it had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So if Germany </a:t>
            </a:r>
            <a:r>
              <a:rPr lang="en-GB" b="1" dirty="0">
                <a:solidFill>
                  <a:srgbClr val="FF0000"/>
                </a:solidFill>
              </a:rPr>
              <a:t>could build more </a:t>
            </a:r>
            <a:r>
              <a:rPr lang="en-GB" dirty="0">
                <a:solidFill>
                  <a:schemeClr val="bg1"/>
                </a:solidFill>
              </a:rPr>
              <a:t>of these ships than Britain did, it would have a more powerful navy.</a:t>
            </a:r>
          </a:p>
        </p:txBody>
      </p:sp>
      <p:pic>
        <p:nvPicPr>
          <p:cNvPr id="5124" name="Picture 4" descr="http://www.historyplace.com/worldhistory/firstworldwar/brit-dread-gu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0"/>
            <a:ext cx="3419872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historyplace.com/worldhistory/firstworldwar/brit-sponge-g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86557"/>
            <a:ext cx="3419872" cy="42714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63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121"/>
            <a:ext cx="579613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u="sng" dirty="0">
                <a:solidFill>
                  <a:schemeClr val="bg1"/>
                </a:solidFill>
              </a:rPr>
              <a:t>The Two-Power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5508104" cy="5661248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25000"/>
              </a:spcBef>
            </a:pPr>
            <a:r>
              <a:rPr lang="en-GB" dirty="0">
                <a:solidFill>
                  <a:schemeClr val="bg1"/>
                </a:solidFill>
              </a:rPr>
              <a:t>From 1889 Britain had followed a policy of ensuring that its navy was at least as big as its two nearest rivals combined. This policy was known as the “</a:t>
            </a:r>
            <a:r>
              <a:rPr lang="en-GB" b="1" dirty="0">
                <a:solidFill>
                  <a:srgbClr val="FF0000"/>
                </a:solidFill>
              </a:rPr>
              <a:t>two power standard</a:t>
            </a:r>
            <a:r>
              <a:rPr lang="en-GB" dirty="0">
                <a:solidFill>
                  <a:schemeClr val="bg1"/>
                </a:solidFill>
              </a:rPr>
              <a:t>.”</a:t>
            </a:r>
          </a:p>
          <a:p>
            <a:pPr>
              <a:spcBef>
                <a:spcPct val="25000"/>
              </a:spcBef>
            </a:pPr>
            <a:endParaRPr lang="en-GB" dirty="0">
              <a:solidFill>
                <a:schemeClr val="bg1"/>
              </a:solidFill>
            </a:endParaRPr>
          </a:p>
          <a:p>
            <a:pPr>
              <a:spcBef>
                <a:spcPct val="25000"/>
              </a:spcBef>
            </a:pPr>
            <a:r>
              <a:rPr lang="en-GB" dirty="0">
                <a:solidFill>
                  <a:schemeClr val="bg1"/>
                </a:solidFill>
              </a:rPr>
              <a:t>As Germany built Dreadnought-style ships to compete with Britain, Britain felt obliged to build as many, or more, ships to </a:t>
            </a:r>
            <a:r>
              <a:rPr lang="en-GB" b="1" dirty="0">
                <a:solidFill>
                  <a:srgbClr val="FF0000"/>
                </a:solidFill>
              </a:rPr>
              <a:t>stay ahead</a:t>
            </a:r>
            <a:r>
              <a:rPr lang="en-GB" dirty="0">
                <a:solidFill>
                  <a:schemeClr val="bg1"/>
                </a:solidFill>
              </a:rPr>
              <a:t>. </a:t>
            </a:r>
          </a:p>
          <a:p>
            <a:pPr>
              <a:spcBef>
                <a:spcPct val="25000"/>
              </a:spcBef>
            </a:pPr>
            <a:endParaRPr lang="en-GB" dirty="0">
              <a:solidFill>
                <a:schemeClr val="bg1"/>
              </a:solidFill>
            </a:endParaRPr>
          </a:p>
          <a:p>
            <a:pPr>
              <a:spcBef>
                <a:spcPct val="25000"/>
              </a:spcBef>
            </a:pPr>
            <a:r>
              <a:rPr lang="en-GB" dirty="0">
                <a:solidFill>
                  <a:schemeClr val="bg1"/>
                </a:solidFill>
              </a:rPr>
              <a:t>This created a </a:t>
            </a:r>
            <a:r>
              <a:rPr lang="en-GB" b="1" u="sng" dirty="0">
                <a:solidFill>
                  <a:srgbClr val="FF0000"/>
                </a:solidFill>
              </a:rPr>
              <a:t>naval arms race</a:t>
            </a:r>
            <a:r>
              <a:rPr lang="en-GB" dirty="0">
                <a:solidFill>
                  <a:schemeClr val="bg1"/>
                </a:solidFill>
              </a:rPr>
              <a:t>, a race to build the most warships!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172" name="Picture 4" descr="File:George V and Admiral Callaghan onboard HMS Iron Duk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987"/>
            <a:ext cx="3491880" cy="3971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://faculty.virginia.edu/setear/students/jcs/imag18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00018"/>
            <a:ext cx="3640832" cy="2868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27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http://www.historyplace.com/worldhistory/firstworldwar/ger-kaiser-sh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" y="11445"/>
            <a:ext cx="9135972" cy="684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04048" y="188640"/>
            <a:ext cx="403244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i="1" dirty="0"/>
              <a:t>Kaiser</a:t>
            </a:r>
            <a:r>
              <a:rPr lang="en-GB" sz="5400" b="1" dirty="0"/>
              <a:t>, 1911</a:t>
            </a:r>
          </a:p>
        </p:txBody>
      </p:sp>
    </p:spTree>
    <p:extLst>
      <p:ext uri="{BB962C8B-B14F-4D97-AF65-F5344CB8AC3E}">
        <p14:creationId xmlns:p14="http://schemas.microsoft.com/office/powerpoint/2010/main" val="607738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GB" b="1" u="sng" dirty="0">
                <a:solidFill>
                  <a:schemeClr val="bg1"/>
                </a:solidFill>
              </a:rPr>
              <a:t>The Naval Race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6012160" cy="5661248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With the launch in 1906 of HMS Dreadnought, an ‘</a:t>
            </a:r>
            <a:r>
              <a:rPr lang="en-GB" b="1" dirty="0">
                <a:solidFill>
                  <a:srgbClr val="FF0000"/>
                </a:solidFill>
              </a:rPr>
              <a:t>arms race</a:t>
            </a:r>
            <a:r>
              <a:rPr lang="en-GB" dirty="0">
                <a:solidFill>
                  <a:schemeClr val="bg1"/>
                </a:solidFill>
              </a:rPr>
              <a:t>’ broke out between Britain and Germany as both tried to </a:t>
            </a:r>
            <a:r>
              <a:rPr lang="en-GB" b="1" dirty="0">
                <a:solidFill>
                  <a:srgbClr val="FF0000"/>
                </a:solidFill>
              </a:rPr>
              <a:t>build more </a:t>
            </a:r>
            <a:r>
              <a:rPr lang="en-GB" dirty="0">
                <a:solidFill>
                  <a:schemeClr val="bg1"/>
                </a:solidFill>
              </a:rPr>
              <a:t>Dreadnoughts.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Between 1906-1907 </a:t>
            </a:r>
            <a:r>
              <a:rPr lang="en-GB" b="1" dirty="0">
                <a:solidFill>
                  <a:srgbClr val="FF0000"/>
                </a:solidFill>
              </a:rPr>
              <a:t>Britain built </a:t>
            </a:r>
            <a:r>
              <a:rPr lang="en-GB" b="1" u="sng" dirty="0">
                <a:solidFill>
                  <a:srgbClr val="FF0000"/>
                </a:solidFill>
              </a:rPr>
              <a:t>five</a:t>
            </a:r>
            <a:r>
              <a:rPr lang="en-GB" dirty="0">
                <a:solidFill>
                  <a:schemeClr val="bg1"/>
                </a:solidFill>
              </a:rPr>
              <a:t> and it wasn’t until 1908 that Germany built </a:t>
            </a:r>
            <a:r>
              <a:rPr lang="en-GB" b="1" dirty="0">
                <a:solidFill>
                  <a:srgbClr val="FF0000"/>
                </a:solidFill>
              </a:rPr>
              <a:t>its </a:t>
            </a:r>
            <a:r>
              <a:rPr lang="en-GB" b="1" u="sng" dirty="0">
                <a:solidFill>
                  <a:srgbClr val="FF0000"/>
                </a:solidFill>
              </a:rPr>
              <a:t>first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Then in 1908, </a:t>
            </a:r>
            <a:r>
              <a:rPr lang="en-GB" b="1" dirty="0">
                <a:solidFill>
                  <a:srgbClr val="FF0000"/>
                </a:solidFill>
              </a:rPr>
              <a:t>Germany built </a:t>
            </a:r>
            <a:r>
              <a:rPr lang="en-GB" b="1" u="sng" dirty="0">
                <a:solidFill>
                  <a:srgbClr val="FF0000"/>
                </a:solidFill>
              </a:rPr>
              <a:t>four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compared to </a:t>
            </a:r>
            <a:r>
              <a:rPr lang="en-GB" b="1" dirty="0">
                <a:solidFill>
                  <a:srgbClr val="FF0000"/>
                </a:solidFill>
              </a:rPr>
              <a:t>Britain’s </a:t>
            </a:r>
            <a:r>
              <a:rPr lang="en-GB" b="1" u="sng" dirty="0">
                <a:solidFill>
                  <a:srgbClr val="FF0000"/>
                </a:solidFill>
              </a:rPr>
              <a:t>two</a:t>
            </a:r>
            <a:r>
              <a:rPr lang="en-GB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17410" name="Picture 2" descr="http://t2.gstatic.com/images?q=tbn:ANd9GcSUSCI6NtnedRTI-ioUU_tYaOjcSdYDTeCwWxb7gcdrpZwbVzlPhi7HJfFe9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48566"/>
            <a:ext cx="2999064" cy="4409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globalsecurity.org/military/world/europe/images/hms-dreadnought-1906-line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411" y="116632"/>
            <a:ext cx="3144813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00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GB" b="1" u="sng" dirty="0">
                <a:solidFill>
                  <a:schemeClr val="bg1"/>
                </a:solidFill>
              </a:rPr>
              <a:t>The Naval Race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5508104" cy="5661248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chemeClr val="bg1"/>
                </a:solidFill>
              </a:rPr>
              <a:t>Britain considered building either </a:t>
            </a:r>
            <a:r>
              <a:rPr lang="en-GB" b="1" dirty="0">
                <a:solidFill>
                  <a:srgbClr val="FF0000"/>
                </a:solidFill>
              </a:rPr>
              <a:t>two or four </a:t>
            </a:r>
            <a:r>
              <a:rPr lang="en-GB" dirty="0">
                <a:solidFill>
                  <a:schemeClr val="bg1"/>
                </a:solidFill>
              </a:rPr>
              <a:t>new ships in the years 1910-1911, but the British public began </a:t>
            </a:r>
            <a:r>
              <a:rPr lang="en-GB" b="1" dirty="0">
                <a:solidFill>
                  <a:srgbClr val="FF0000"/>
                </a:solidFill>
              </a:rPr>
              <a:t>demanding eight</a:t>
            </a:r>
            <a:r>
              <a:rPr lang="en-GB" dirty="0">
                <a:solidFill>
                  <a:schemeClr val="bg1"/>
                </a:solidFill>
              </a:rPr>
              <a:t>.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There were even times in music halls when the audience burst into a chorus of ‘</a:t>
            </a:r>
            <a:r>
              <a:rPr lang="en-GB" b="1" dirty="0">
                <a:solidFill>
                  <a:srgbClr val="FF0000"/>
                </a:solidFill>
              </a:rPr>
              <a:t>We want eight and we won’t wait</a:t>
            </a:r>
            <a:r>
              <a:rPr lang="en-GB" dirty="0">
                <a:solidFill>
                  <a:schemeClr val="bg1"/>
                </a:solidFill>
              </a:rPr>
              <a:t>.’ Public opinion turned increasingly </a:t>
            </a:r>
            <a:r>
              <a:rPr lang="en-GB" b="1" dirty="0">
                <a:solidFill>
                  <a:srgbClr val="FF0000"/>
                </a:solidFill>
              </a:rPr>
              <a:t>anti-German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So </a:t>
            </a:r>
            <a:r>
              <a:rPr lang="en-GB" b="1" u="sng" dirty="0">
                <a:solidFill>
                  <a:srgbClr val="FF0000"/>
                </a:solidFill>
              </a:rPr>
              <a:t>eight</a:t>
            </a:r>
            <a:r>
              <a:rPr lang="en-GB" dirty="0">
                <a:solidFill>
                  <a:schemeClr val="bg1"/>
                </a:solidFill>
              </a:rPr>
              <a:t> ships were built 1910-1911. In total, between 1906-1914, </a:t>
            </a:r>
            <a:r>
              <a:rPr lang="en-GB" b="1" u="sng" dirty="0">
                <a:solidFill>
                  <a:srgbClr val="FF0000"/>
                </a:solidFill>
              </a:rPr>
              <a:t>Britain built 29 </a:t>
            </a:r>
            <a:r>
              <a:rPr lang="en-GB" dirty="0">
                <a:solidFill>
                  <a:schemeClr val="bg1"/>
                </a:solidFill>
              </a:rPr>
              <a:t>compared to </a:t>
            </a:r>
            <a:r>
              <a:rPr lang="en-GB" b="1" u="sng" dirty="0">
                <a:solidFill>
                  <a:srgbClr val="FF0000"/>
                </a:solidFill>
              </a:rPr>
              <a:t>Germany’s 17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5724128" y="116632"/>
            <a:ext cx="3274796" cy="6624736"/>
            <a:chOff x="4231" y="1071"/>
            <a:chExt cx="1416" cy="2541"/>
          </a:xfrm>
        </p:grpSpPr>
        <p:pic>
          <p:nvPicPr>
            <p:cNvPr id="5" name="Picture 6" descr="imag182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" y="1071"/>
              <a:ext cx="1416" cy="2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4241" y="1071"/>
              <a:ext cx="1406" cy="2541"/>
            </a:xfrm>
            <a:prstGeom prst="rect">
              <a:avLst/>
            </a:prstGeom>
            <a:noFill/>
            <a:ln w="317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1527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http://flyingmachines.ru/Images7/Flight/1914/77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3"/>
            <a:ext cx="9148324" cy="68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464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4" y="116632"/>
            <a:ext cx="8229600" cy="1143000"/>
          </a:xfrm>
        </p:spPr>
        <p:txBody>
          <a:bodyPr/>
          <a:lstStyle/>
          <a:p>
            <a:pPr algn="l"/>
            <a:r>
              <a:rPr lang="en-GB" b="1" u="sng" dirty="0">
                <a:solidFill>
                  <a:schemeClr val="bg1"/>
                </a:solidFill>
              </a:rPr>
              <a:t>The Naval Race 1906-1914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990562"/>
              </p:ext>
            </p:extLst>
          </p:nvPr>
        </p:nvGraphicFramePr>
        <p:xfrm>
          <a:off x="323528" y="1340768"/>
          <a:ext cx="8568951" cy="5165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6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6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477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Dreadnoughts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Great Britain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Germany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779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1906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779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1907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779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1908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779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1909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779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1910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779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1911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4779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1912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4779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1913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4779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1914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4779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797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GB" b="1" u="sng" dirty="0">
                <a:solidFill>
                  <a:schemeClr val="bg1"/>
                </a:solidFill>
              </a:rPr>
              <a:t>The Naval Arms Race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198" name="ShockwaveFlash1" r:id="rId2" imgW="8381880" imgH="5143680"/>
        </mc:Choice>
        <mc:Fallback>
          <p:control name="ShockwaveFlash1" r:id="rId2" imgW="8381880" imgH="5143680">
            <p:pic>
              <p:nvPicPr>
                <p:cNvPr id="3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95288" y="1196975"/>
                  <a:ext cx="8382000" cy="5143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2857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969254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/>
          <a:lstStyle/>
          <a:p>
            <a:pPr algn="l"/>
            <a:r>
              <a:rPr lang="en-GB" b="1" u="sng" dirty="0">
                <a:solidFill>
                  <a:schemeClr val="bg1"/>
                </a:solidFill>
              </a:rPr>
              <a:t>The build-up of armies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5" y="1196752"/>
            <a:ext cx="5493359" cy="5661248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schemeClr val="bg1"/>
                </a:solidFill>
              </a:rPr>
              <a:t>Britain </a:t>
            </a:r>
            <a:r>
              <a:rPr lang="en-GB" b="1" dirty="0">
                <a:solidFill>
                  <a:srgbClr val="FF0000"/>
                </a:solidFill>
              </a:rPr>
              <a:t>felt secure </a:t>
            </a:r>
            <a:r>
              <a:rPr lang="en-GB" dirty="0">
                <a:solidFill>
                  <a:schemeClr val="bg1"/>
                </a:solidFill>
              </a:rPr>
              <a:t>from having a </a:t>
            </a:r>
            <a:r>
              <a:rPr lang="en-GB" b="1" dirty="0">
                <a:solidFill>
                  <a:srgbClr val="FF0000"/>
                </a:solidFill>
              </a:rPr>
              <a:t>strong navy </a:t>
            </a:r>
            <a:r>
              <a:rPr lang="en-GB" dirty="0">
                <a:solidFill>
                  <a:schemeClr val="bg1"/>
                </a:solidFill>
              </a:rPr>
              <a:t>whereas European powers gained security from having a </a:t>
            </a:r>
            <a:r>
              <a:rPr lang="en-GB" b="1" dirty="0">
                <a:solidFill>
                  <a:srgbClr val="FF0000"/>
                </a:solidFill>
              </a:rPr>
              <a:t>large army </a:t>
            </a:r>
            <a:r>
              <a:rPr lang="en-GB" dirty="0">
                <a:solidFill>
                  <a:schemeClr val="bg1"/>
                </a:solidFill>
              </a:rPr>
              <a:t>powerful enough to prevent an attack from another country.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The Great Powers in Europe concentrated on building up their armed forces and ensuring their soldiers were </a:t>
            </a:r>
            <a:r>
              <a:rPr lang="en-GB" b="1" dirty="0">
                <a:solidFill>
                  <a:srgbClr val="FF0000"/>
                </a:solidFill>
              </a:rPr>
              <a:t>well trained</a:t>
            </a:r>
            <a:r>
              <a:rPr lang="en-GB" dirty="0">
                <a:solidFill>
                  <a:schemeClr val="bg1"/>
                </a:solidFill>
              </a:rPr>
              <a:t>. All the Great Powers except Britain introduced </a:t>
            </a:r>
            <a:r>
              <a:rPr lang="en-GB" b="1" u="sng" dirty="0">
                <a:solidFill>
                  <a:srgbClr val="FF0000"/>
                </a:solidFill>
              </a:rPr>
              <a:t>conscription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In France, soldiers had to serve for 3 years and in Russia, for 3 ½ years.</a:t>
            </a:r>
          </a:p>
        </p:txBody>
      </p:sp>
      <p:pic>
        <p:nvPicPr>
          <p:cNvPr id="21506" name="Picture 2" descr="http://pierreswesternfront.punt.nl/upload/Globalspread1/image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995" y="4115696"/>
            <a:ext cx="3627006" cy="274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farm8.staticflickr.com/7229/6979107602_8d37c6a9c9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995" y="0"/>
            <a:ext cx="3627005" cy="2708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://warandgame.files.wordpress.com/2010/04/bfgfbgnfh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853" y="2206005"/>
            <a:ext cx="2133288" cy="27116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02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482" name="Picture 2" descr="http://www.historyplace.com/worldhistory/firstworldwar/ger-kaiser-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023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/>
          <a:lstStyle/>
          <a:p>
            <a:pPr algn="l"/>
            <a:r>
              <a:rPr lang="en-GB" b="1" u="sng" dirty="0">
                <a:solidFill>
                  <a:schemeClr val="bg1"/>
                </a:solidFill>
              </a:rPr>
              <a:t>The build-up of armies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5" y="1196753"/>
            <a:ext cx="6349543" cy="1753570"/>
          </a:xfrm>
        </p:spPr>
        <p:txBody>
          <a:bodyPr>
            <a:normAutofit lnSpcReduction="10000"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By 1914, the armies of the Great Powers numbered more than </a:t>
            </a:r>
            <a:r>
              <a:rPr lang="en-GB" sz="2800" b="1" dirty="0">
                <a:solidFill>
                  <a:srgbClr val="FF0000"/>
                </a:solidFill>
              </a:rPr>
              <a:t>4 million men</a:t>
            </a:r>
            <a:r>
              <a:rPr lang="en-GB" sz="2800" dirty="0">
                <a:solidFill>
                  <a:schemeClr val="bg1"/>
                </a:solidFill>
              </a:rPr>
              <a:t>, with another </a:t>
            </a:r>
            <a:r>
              <a:rPr lang="en-GB" sz="2800" b="1" dirty="0">
                <a:solidFill>
                  <a:srgbClr val="FF0000"/>
                </a:solidFill>
              </a:rPr>
              <a:t>2 million reservists </a:t>
            </a:r>
            <a:r>
              <a:rPr lang="en-GB" sz="2800" dirty="0">
                <a:solidFill>
                  <a:schemeClr val="bg1"/>
                </a:solidFill>
              </a:rPr>
              <a:t>waiting to be called up.</a:t>
            </a:r>
          </a:p>
        </p:txBody>
      </p:sp>
      <p:sp>
        <p:nvSpPr>
          <p:cNvPr id="4" name="Line 13"/>
          <p:cNvSpPr>
            <a:spLocks noChangeShapeType="1"/>
          </p:cNvSpPr>
          <p:nvPr/>
        </p:nvSpPr>
        <p:spPr bwMode="auto">
          <a:xfrm>
            <a:off x="323850" y="908050"/>
            <a:ext cx="5735638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476250" y="1060450"/>
            <a:ext cx="5735638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628650" y="1212850"/>
            <a:ext cx="5735638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0" name="Rectangle 32"/>
          <p:cNvSpPr>
            <a:spLocks noChangeArrowheads="1"/>
          </p:cNvSpPr>
          <p:nvPr/>
        </p:nvSpPr>
        <p:spPr bwMode="auto">
          <a:xfrm>
            <a:off x="2843808" y="5353422"/>
            <a:ext cx="3048000" cy="425450"/>
          </a:xfrm>
          <a:prstGeom prst="rect">
            <a:avLst/>
          </a:prstGeom>
          <a:solidFill>
            <a:srgbClr val="E2FA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dirty="0">
                <a:solidFill>
                  <a:srgbClr val="000066"/>
                </a:solidFill>
              </a:rPr>
              <a:t>1,500,000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56170" y="5353422"/>
            <a:ext cx="2687638" cy="4254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dirty="0">
                <a:solidFill>
                  <a:srgbClr val="000066"/>
                </a:solidFill>
              </a:rPr>
              <a:t>Russia</a:t>
            </a:r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2843808" y="5778872"/>
            <a:ext cx="3048000" cy="425450"/>
          </a:xfrm>
          <a:prstGeom prst="rect">
            <a:avLst/>
          </a:prstGeom>
          <a:solidFill>
            <a:srgbClr val="E2FA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>
                <a:solidFill>
                  <a:srgbClr val="000066"/>
                </a:solidFill>
              </a:rPr>
              <a:t>760,000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156170" y="5778872"/>
            <a:ext cx="2687638" cy="4254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dirty="0">
                <a:solidFill>
                  <a:srgbClr val="000066"/>
                </a:solidFill>
              </a:rPr>
              <a:t>Germany</a:t>
            </a: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2843808" y="6204322"/>
            <a:ext cx="3048000" cy="425450"/>
          </a:xfrm>
          <a:prstGeom prst="rect">
            <a:avLst/>
          </a:prstGeom>
          <a:solidFill>
            <a:srgbClr val="E2FA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dirty="0">
                <a:solidFill>
                  <a:srgbClr val="000066"/>
                </a:solidFill>
              </a:rPr>
              <a:t>480,000</a:t>
            </a:r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156170" y="6204322"/>
            <a:ext cx="2687638" cy="4254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dirty="0">
                <a:solidFill>
                  <a:srgbClr val="000066"/>
                </a:solidFill>
              </a:rPr>
              <a:t>Austria-Hungary</a:t>
            </a: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2843808" y="4927972"/>
            <a:ext cx="3048000" cy="425450"/>
          </a:xfrm>
          <a:prstGeom prst="rect">
            <a:avLst/>
          </a:prstGeom>
          <a:solidFill>
            <a:srgbClr val="E2FA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>
                <a:solidFill>
                  <a:srgbClr val="000066"/>
                </a:solidFill>
              </a:rPr>
              <a:t>970,000</a:t>
            </a:r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156170" y="4927972"/>
            <a:ext cx="2687638" cy="4254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>
                <a:solidFill>
                  <a:srgbClr val="000066"/>
                </a:solidFill>
              </a:rPr>
              <a:t>France</a:t>
            </a:r>
          </a:p>
        </p:txBody>
      </p: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2843808" y="4502522"/>
            <a:ext cx="3048000" cy="425450"/>
          </a:xfrm>
          <a:prstGeom prst="rect">
            <a:avLst/>
          </a:prstGeom>
          <a:solidFill>
            <a:srgbClr val="E2FA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dirty="0">
                <a:solidFill>
                  <a:srgbClr val="000066"/>
                </a:solidFill>
              </a:rPr>
              <a:t>430,000</a:t>
            </a:r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156170" y="4502522"/>
            <a:ext cx="2687638" cy="4254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dirty="0">
                <a:solidFill>
                  <a:srgbClr val="000066"/>
                </a:solidFill>
              </a:rPr>
              <a:t>Britain</a:t>
            </a:r>
          </a:p>
        </p:txBody>
      </p:sp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2843808" y="4077072"/>
            <a:ext cx="3048000" cy="425450"/>
          </a:xfrm>
          <a:prstGeom prst="rect">
            <a:avLst/>
          </a:prstGeom>
          <a:solidFill>
            <a:srgbClr val="E2FA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 dirty="0">
                <a:solidFill>
                  <a:srgbClr val="000066"/>
                </a:solidFill>
              </a:rPr>
              <a:t>Army size in 1914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156170" y="4077072"/>
            <a:ext cx="2687638" cy="4254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 dirty="0">
                <a:solidFill>
                  <a:srgbClr val="000066"/>
                </a:solidFill>
              </a:rPr>
              <a:t>Country</a:t>
            </a:r>
          </a:p>
        </p:txBody>
      </p:sp>
      <p:sp>
        <p:nvSpPr>
          <p:cNvPr id="42" name="Line 13"/>
          <p:cNvSpPr>
            <a:spLocks noChangeShapeType="1"/>
          </p:cNvSpPr>
          <p:nvPr/>
        </p:nvSpPr>
        <p:spPr bwMode="auto">
          <a:xfrm>
            <a:off x="156170" y="4077072"/>
            <a:ext cx="5735638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156170" y="4927972"/>
            <a:ext cx="5735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>
            <a:off x="156170" y="5353422"/>
            <a:ext cx="5735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5" name="Line 17"/>
          <p:cNvSpPr>
            <a:spLocks noChangeShapeType="1"/>
          </p:cNvSpPr>
          <p:nvPr/>
        </p:nvSpPr>
        <p:spPr bwMode="auto">
          <a:xfrm>
            <a:off x="156170" y="6629772"/>
            <a:ext cx="5735638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6" name="Line 18"/>
          <p:cNvSpPr>
            <a:spLocks noChangeShapeType="1"/>
          </p:cNvSpPr>
          <p:nvPr/>
        </p:nvSpPr>
        <p:spPr bwMode="auto">
          <a:xfrm>
            <a:off x="156170" y="4077072"/>
            <a:ext cx="0" cy="25527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7" name="Line 19"/>
          <p:cNvSpPr>
            <a:spLocks noChangeShapeType="1"/>
          </p:cNvSpPr>
          <p:nvPr/>
        </p:nvSpPr>
        <p:spPr bwMode="auto">
          <a:xfrm>
            <a:off x="2843808" y="4077072"/>
            <a:ext cx="0" cy="255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8" name="Line 20"/>
          <p:cNvSpPr>
            <a:spLocks noChangeShapeType="1"/>
          </p:cNvSpPr>
          <p:nvPr/>
        </p:nvSpPr>
        <p:spPr bwMode="auto">
          <a:xfrm>
            <a:off x="5891808" y="4077072"/>
            <a:ext cx="0" cy="25527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9" name="Line 26"/>
          <p:cNvSpPr>
            <a:spLocks noChangeShapeType="1"/>
          </p:cNvSpPr>
          <p:nvPr/>
        </p:nvSpPr>
        <p:spPr bwMode="auto">
          <a:xfrm>
            <a:off x="156170" y="6204322"/>
            <a:ext cx="5735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50" name="Line 31"/>
          <p:cNvSpPr>
            <a:spLocks noChangeShapeType="1"/>
          </p:cNvSpPr>
          <p:nvPr/>
        </p:nvSpPr>
        <p:spPr bwMode="auto">
          <a:xfrm>
            <a:off x="156170" y="5778872"/>
            <a:ext cx="5735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51" name="Line 14"/>
          <p:cNvSpPr>
            <a:spLocks noChangeShapeType="1"/>
          </p:cNvSpPr>
          <p:nvPr/>
        </p:nvSpPr>
        <p:spPr bwMode="auto">
          <a:xfrm>
            <a:off x="156170" y="4502522"/>
            <a:ext cx="5735638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6516687" y="4775572"/>
            <a:ext cx="2160587" cy="1571842"/>
          </a:xfrm>
          <a:prstGeom prst="rect">
            <a:avLst/>
          </a:prstGeom>
          <a:solidFill>
            <a:srgbClr val="FFEDA3"/>
          </a:solidFill>
          <a:ln w="28575" algn="ctr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GB" sz="2400" b="1" dirty="0"/>
              <a:t>On paper, which alliance had more soldiers?</a:t>
            </a:r>
          </a:p>
        </p:txBody>
      </p:sp>
      <p:pic>
        <p:nvPicPr>
          <p:cNvPr id="53" name="Picture 8" descr="Tom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953" y="908050"/>
            <a:ext cx="1533525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AutoShape 6"/>
          <p:cNvSpPr>
            <a:spLocks noChangeArrowheads="1"/>
          </p:cNvSpPr>
          <p:nvPr/>
        </p:nvSpPr>
        <p:spPr bwMode="auto">
          <a:xfrm>
            <a:off x="323850" y="2950322"/>
            <a:ext cx="6279753" cy="1010096"/>
          </a:xfrm>
          <a:prstGeom prst="wedgeRoundRectCallout">
            <a:avLst>
              <a:gd name="adj1" fmla="val 55522"/>
              <a:gd name="adj2" fmla="val -126363"/>
              <a:gd name="adj3" fmla="val 16667"/>
            </a:avLst>
          </a:prstGeom>
          <a:solidFill>
            <a:srgbClr val="FFF0D9"/>
          </a:solidFill>
          <a:ln w="38100" algn="ctr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2400" b="1" i="1" dirty="0"/>
              <a:t>Such militarism could only lead to increased tensions in Europe, making war more likely.</a:t>
            </a:r>
          </a:p>
        </p:txBody>
      </p:sp>
    </p:spTree>
    <p:extLst>
      <p:ext uri="{BB962C8B-B14F-4D97-AF65-F5344CB8AC3E}">
        <p14:creationId xmlns:p14="http://schemas.microsoft.com/office/powerpoint/2010/main" val="175387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b="1" u="sng" dirty="0">
                <a:solidFill>
                  <a:schemeClr val="bg1"/>
                </a:solidFill>
              </a:rPr>
              <a:t>Size of the armies in Europe 1900-1914 (in millions)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85739567"/>
              </p:ext>
            </p:extLst>
          </p:nvPr>
        </p:nvGraphicFramePr>
        <p:xfrm>
          <a:off x="179512" y="1268760"/>
          <a:ext cx="8856984" cy="5504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2. Which country’s army increased the least during this period? Suggest reasons for this.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3. Which country had the greatest percentage increase in its army between 1900 &amp; 1914?</a:t>
            </a:r>
          </a:p>
        </p:txBody>
      </p:sp>
    </p:spTree>
    <p:extLst>
      <p:ext uri="{BB962C8B-B14F-4D97-AF65-F5344CB8AC3E}">
        <p14:creationId xmlns:p14="http://schemas.microsoft.com/office/powerpoint/2010/main" val="296170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GB" b="1" u="sng" dirty="0">
                <a:solidFill>
                  <a:schemeClr val="bg1"/>
                </a:solidFill>
              </a:rPr>
              <a:t>Britain vs. Germany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9222" name="ShockwaveFlash1" r:id="rId2" imgW="8381880" imgH="5143680"/>
        </mc:Choice>
        <mc:Fallback>
          <p:control name="ShockwaveFlash1" r:id="rId2" imgW="8381880" imgH="5143680">
            <p:pic>
              <p:nvPicPr>
                <p:cNvPr id="3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68313" y="1341438"/>
                  <a:ext cx="8382000" cy="5143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2857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07778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" y="25121"/>
            <a:ext cx="8229600" cy="1143000"/>
          </a:xfrm>
        </p:spPr>
        <p:txBody>
          <a:bodyPr/>
          <a:lstStyle/>
          <a:p>
            <a:pPr algn="l"/>
            <a:r>
              <a:rPr lang="en-GB" b="1" u="sng" dirty="0">
                <a:solidFill>
                  <a:schemeClr val="bg1"/>
                </a:solidFill>
              </a:rPr>
              <a:t>The ‘balance of power’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5724128" cy="5661248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Each of the Great Powers became involved in an </a:t>
            </a:r>
            <a:r>
              <a:rPr lang="en-GB" b="1" dirty="0">
                <a:solidFill>
                  <a:srgbClr val="FF0000"/>
                </a:solidFill>
              </a:rPr>
              <a:t>arms race </a:t>
            </a:r>
            <a:r>
              <a:rPr lang="en-GB" dirty="0">
                <a:solidFill>
                  <a:schemeClr val="bg1"/>
                </a:solidFill>
              </a:rPr>
              <a:t>to make sure they had </a:t>
            </a:r>
            <a:r>
              <a:rPr lang="en-GB" b="1" dirty="0">
                <a:solidFill>
                  <a:srgbClr val="FF0000"/>
                </a:solidFill>
              </a:rPr>
              <a:t>enough forces to win </a:t>
            </a:r>
            <a:r>
              <a:rPr lang="en-GB" dirty="0">
                <a:solidFill>
                  <a:schemeClr val="bg1"/>
                </a:solidFill>
              </a:rPr>
              <a:t>a war. But this does not mean they intended to fight.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Each country knew that it was important to make sure that its forces </a:t>
            </a:r>
            <a:r>
              <a:rPr lang="en-GB" b="1" dirty="0">
                <a:solidFill>
                  <a:srgbClr val="FF0000"/>
                </a:solidFill>
              </a:rPr>
              <a:t>balanced those of any potential enemy</a:t>
            </a:r>
            <a:r>
              <a:rPr lang="en-GB" dirty="0">
                <a:solidFill>
                  <a:schemeClr val="bg1"/>
                </a:solidFill>
              </a:rPr>
              <a:t>, so that enemy would be </a:t>
            </a:r>
            <a:r>
              <a:rPr lang="en-GB" b="1" u="sng" dirty="0">
                <a:solidFill>
                  <a:srgbClr val="FF0000"/>
                </a:solidFill>
              </a:rPr>
              <a:t>less likely </a:t>
            </a:r>
            <a:r>
              <a:rPr lang="en-GB" dirty="0">
                <a:solidFill>
                  <a:schemeClr val="bg1"/>
                </a:solidFill>
              </a:rPr>
              <a:t>to attack.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In this sense, building up armed forces was actually a way of </a:t>
            </a:r>
            <a:r>
              <a:rPr lang="en-GB" b="1" dirty="0">
                <a:solidFill>
                  <a:srgbClr val="FF0000"/>
                </a:solidFill>
              </a:rPr>
              <a:t>preventing war</a:t>
            </a:r>
            <a:r>
              <a:rPr lang="en-GB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22530" name="Picture 2" descr="http://robertnyakundi.files.wordpress.com/2012/06/bal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6632"/>
            <a:ext cx="3169606" cy="406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0.tqn.com/d/uspolitics/1/0/E/P/sca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332" y="4504037"/>
            <a:ext cx="2407230" cy="21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99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2970"/>
            <a:ext cx="8229600" cy="922114"/>
          </a:xfrm>
        </p:spPr>
        <p:txBody>
          <a:bodyPr/>
          <a:lstStyle/>
          <a:p>
            <a:r>
              <a:rPr lang="en-GB" b="1" u="sng" dirty="0">
                <a:solidFill>
                  <a:schemeClr val="bg1"/>
                </a:solidFill>
              </a:rPr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You are preparing for a debate but don’t know which side you will be speaking for! The debate is ‘</a:t>
            </a:r>
            <a:r>
              <a:rPr lang="en-GB" b="1" dirty="0">
                <a:solidFill>
                  <a:srgbClr val="FF0000"/>
                </a:solidFill>
              </a:rPr>
              <a:t>Did the Kaiser build a great navy just to threaten Britain?</a:t>
            </a:r>
            <a:r>
              <a:rPr lang="en-GB" b="1" dirty="0">
                <a:solidFill>
                  <a:schemeClr val="bg1"/>
                </a:solidFill>
              </a:rPr>
              <a:t>’ </a:t>
            </a:r>
            <a:r>
              <a:rPr lang="en-GB" dirty="0">
                <a:solidFill>
                  <a:schemeClr val="bg1"/>
                </a:solidFill>
              </a:rPr>
              <a:t>Make some notes for each side of the argument. Which side would you prefer to speak for? Why?</a:t>
            </a:r>
          </a:p>
          <a:p>
            <a:pPr marL="514350" indent="-514350">
              <a:buFont typeface="+mj-lt"/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‘</a:t>
            </a:r>
            <a:r>
              <a:rPr lang="en-GB" b="1" dirty="0">
                <a:solidFill>
                  <a:srgbClr val="FF0000"/>
                </a:solidFill>
              </a:rPr>
              <a:t>We want eight and we won’t wait</a:t>
            </a:r>
            <a:r>
              <a:rPr lang="en-GB" dirty="0">
                <a:solidFill>
                  <a:schemeClr val="bg1"/>
                </a:solidFill>
              </a:rPr>
              <a:t>’ is a great slogan. Can you think of any other good slogans for the events described on these pages?</a:t>
            </a:r>
          </a:p>
          <a:p>
            <a:pPr marL="514350" indent="-514350">
              <a:buFont typeface="+mj-lt"/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Consider the statement, ‘</a:t>
            </a:r>
            <a:r>
              <a:rPr lang="en-GB" b="1" dirty="0">
                <a:solidFill>
                  <a:srgbClr val="FF0000"/>
                </a:solidFill>
              </a:rPr>
              <a:t>building up armed forces was actually a way of preventing war</a:t>
            </a:r>
            <a:r>
              <a:rPr lang="en-GB" dirty="0">
                <a:solidFill>
                  <a:schemeClr val="bg1"/>
                </a:solidFill>
              </a:rPr>
              <a:t>’. That sounds like nonsense. Explain how making your armed forces stronger could stop war. </a:t>
            </a:r>
          </a:p>
        </p:txBody>
      </p:sp>
    </p:spTree>
    <p:extLst>
      <p:ext uri="{BB962C8B-B14F-4D97-AF65-F5344CB8AC3E}">
        <p14:creationId xmlns:p14="http://schemas.microsoft.com/office/powerpoint/2010/main" val="1218039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 descr="http://i.ebayimg.com/t/ENGLAND-KING-GEORGE-V-NAVAL-REVIEW-SPITHEAD-1912-EXTREMELY-RARE-RPPC-/00/s/OTk2WDE2MDA=/$T2eC16V,!)0E9s37GGnLBQNV70HVOQ~~60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" y="0"/>
            <a:ext cx="9125262" cy="687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33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 descr="http://www.histarmar.com.ar/InfGral-2/CoronationReview1937/reviewlefthandx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189" cy="684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900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202"/>
            <a:ext cx="8229600" cy="1143000"/>
          </a:xfrm>
        </p:spPr>
        <p:txBody>
          <a:bodyPr/>
          <a:lstStyle/>
          <a:p>
            <a:pPr algn="l"/>
            <a:r>
              <a:rPr lang="en-GB" b="1" u="sng" dirty="0">
                <a:solidFill>
                  <a:schemeClr val="bg1"/>
                </a:solidFill>
              </a:rPr>
              <a:t>Britannia rules the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877" y="1052736"/>
            <a:ext cx="5091933" cy="5805264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chemeClr val="bg1"/>
                </a:solidFill>
              </a:rPr>
              <a:t>Britain had defeated the French at the </a:t>
            </a:r>
            <a:r>
              <a:rPr lang="en-GB" b="1" dirty="0">
                <a:solidFill>
                  <a:srgbClr val="FF0000"/>
                </a:solidFill>
              </a:rPr>
              <a:t>Battle of Trafalgar in 1805 </a:t>
            </a:r>
            <a:r>
              <a:rPr lang="en-GB" dirty="0">
                <a:solidFill>
                  <a:schemeClr val="bg1"/>
                </a:solidFill>
              </a:rPr>
              <a:t>and since then had controlled the seas with the most powerful navy in the world.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As long as Britain had the world’s strongest navy, it could make sure that none of the other Great Powers would try to </a:t>
            </a:r>
            <a:r>
              <a:rPr lang="en-GB" b="1" dirty="0">
                <a:solidFill>
                  <a:srgbClr val="FF0000"/>
                </a:solidFill>
              </a:rPr>
              <a:t>seize parts of its empire </a:t>
            </a:r>
            <a:r>
              <a:rPr lang="en-GB" dirty="0">
                <a:solidFill>
                  <a:schemeClr val="bg1"/>
                </a:solidFill>
              </a:rPr>
              <a:t>or </a:t>
            </a:r>
            <a:r>
              <a:rPr lang="en-GB" b="1" dirty="0">
                <a:solidFill>
                  <a:srgbClr val="FF0000"/>
                </a:solidFill>
              </a:rPr>
              <a:t>invade Britain </a:t>
            </a:r>
            <a:r>
              <a:rPr lang="en-GB" dirty="0">
                <a:solidFill>
                  <a:schemeClr val="bg1"/>
                </a:solidFill>
              </a:rPr>
              <a:t>itself.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But what if another country wanted to challenge Britain’s naval superiority?</a:t>
            </a:r>
          </a:p>
        </p:txBody>
      </p:sp>
      <p:pic>
        <p:nvPicPr>
          <p:cNvPr id="13314" name="Picture 2" descr="http://www.historylearningsite.co.uk/fileadmin/historyLearningSite/battl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439" y="4193704"/>
            <a:ext cx="3976561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britishbattles.com/waterloo/images/trafalgar/height-of-batt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439" y="957725"/>
            <a:ext cx="3976561" cy="3224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28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imag18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137" y="3140969"/>
            <a:ext cx="209874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202"/>
            <a:ext cx="9144000" cy="1143000"/>
          </a:xfrm>
        </p:spPr>
        <p:txBody>
          <a:bodyPr>
            <a:normAutofit/>
          </a:bodyPr>
          <a:lstStyle/>
          <a:p>
            <a:r>
              <a:rPr lang="en-GB" b="1" u="sng" dirty="0">
                <a:solidFill>
                  <a:schemeClr val="bg1"/>
                </a:solidFill>
              </a:rPr>
              <a:t>German Naval Building Programme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201622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In 1898, Kaiser Wilhelm announced that Germany was going to build </a:t>
            </a:r>
            <a:r>
              <a:rPr lang="en-GB" b="1" dirty="0">
                <a:solidFill>
                  <a:srgbClr val="FF0000"/>
                </a:solidFill>
              </a:rPr>
              <a:t>41 battleships and 61 cruisers</a:t>
            </a:r>
            <a:r>
              <a:rPr lang="en-GB" dirty="0">
                <a:solidFill>
                  <a:schemeClr val="bg1"/>
                </a:solidFill>
              </a:rPr>
              <a:t>. 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</a:rPr>
              <a:t>This was part of a plan to make sure that Germany could </a:t>
            </a:r>
            <a:r>
              <a:rPr lang="en-GB" b="1" dirty="0">
                <a:solidFill>
                  <a:srgbClr val="FF0000"/>
                </a:solidFill>
              </a:rPr>
              <a:t>defend itself </a:t>
            </a:r>
            <a:r>
              <a:rPr lang="en-GB" dirty="0">
                <a:solidFill>
                  <a:schemeClr val="bg1"/>
                </a:solidFill>
              </a:rPr>
              <a:t>and protect its growing </a:t>
            </a:r>
            <a:r>
              <a:rPr lang="en-GB" b="1" dirty="0">
                <a:solidFill>
                  <a:srgbClr val="FF0000"/>
                </a:solidFill>
              </a:rPr>
              <a:t>overseas trade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107504" y="3574117"/>
            <a:ext cx="6624637" cy="2808312"/>
          </a:xfrm>
          <a:prstGeom prst="wedgeRoundRectCallout">
            <a:avLst>
              <a:gd name="adj1" fmla="val 57574"/>
              <a:gd name="adj2" fmla="val -38616"/>
              <a:gd name="adj3" fmla="val 16667"/>
            </a:avLst>
          </a:prstGeom>
          <a:solidFill>
            <a:srgbClr val="FFF0D9"/>
          </a:solidFill>
          <a:ln w="38100" algn="ctr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en-GB" sz="2400" dirty="0"/>
              <a:t>	</a:t>
            </a:r>
            <a:r>
              <a:rPr lang="en-GB" sz="2400" i="1" dirty="0"/>
              <a:t>       </a:t>
            </a:r>
            <a:r>
              <a:rPr lang="en-GB" sz="2400" dirty="0"/>
              <a:t>“In my view, Germany will, in the </a:t>
            </a:r>
            <a:br>
              <a:rPr lang="en-GB" sz="2400" dirty="0"/>
            </a:br>
            <a:r>
              <a:rPr lang="en-GB" sz="2400" dirty="0"/>
              <a:t>	       coming century, rapidly drop </a:t>
            </a:r>
            <a:br>
              <a:rPr lang="en-GB" sz="2400" dirty="0"/>
            </a:br>
            <a:r>
              <a:rPr lang="en-GB" sz="2400" dirty="0"/>
              <a:t>	       from her position as a great power unless we begin to develop our maritime interests energetically, systematically and without delay.”</a:t>
            </a:r>
          </a:p>
          <a:p>
            <a:pPr algn="r">
              <a:spcBef>
                <a:spcPct val="0"/>
              </a:spcBef>
            </a:pPr>
            <a:r>
              <a:rPr lang="en-GB" sz="3600" b="1" baseline="22000" dirty="0"/>
              <a:t>Admiral Tirpitz, 1895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1" name="ShockwaveFlash1" r:id="rId2" imgW="1397160" imgH="1015920"/>
        </mc:Choice>
        <mc:Fallback>
          <p:control name="ShockwaveFlash1" r:id="rId2" imgW="1397160" imgH="1015920">
            <p:pic>
              <p:nvPicPr>
                <p:cNvPr id="6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50825" y="3789363"/>
                  <a:ext cx="1397000" cy="1016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7331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202"/>
            <a:ext cx="8229600" cy="1143000"/>
          </a:xfrm>
        </p:spPr>
        <p:txBody>
          <a:bodyPr/>
          <a:lstStyle/>
          <a:p>
            <a:pPr algn="l"/>
            <a:r>
              <a:rPr lang="en-GB" b="1" u="sng" dirty="0">
                <a:solidFill>
                  <a:schemeClr val="bg1"/>
                </a:solidFill>
              </a:rPr>
              <a:t>Importance of the Navy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6156176" cy="5805264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chemeClr val="bg1"/>
                </a:solidFill>
              </a:rPr>
              <a:t>Britain saw the German naval building programme as part of a </a:t>
            </a:r>
            <a:r>
              <a:rPr lang="en-GB" b="1" dirty="0">
                <a:solidFill>
                  <a:srgbClr val="FF0000"/>
                </a:solidFill>
              </a:rPr>
              <a:t>deliberate policy</a:t>
            </a:r>
            <a:r>
              <a:rPr lang="en-GB" dirty="0">
                <a:solidFill>
                  <a:schemeClr val="bg1"/>
                </a:solidFill>
              </a:rPr>
              <a:t> to challenge British naval </a:t>
            </a:r>
            <a:r>
              <a:rPr lang="en-GB" b="1" u="sng" dirty="0">
                <a:solidFill>
                  <a:srgbClr val="FF0000"/>
                </a:solidFill>
              </a:rPr>
              <a:t>supremacy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After all, Germany was in central Europe and needed a large army to protect its borders, </a:t>
            </a:r>
            <a:r>
              <a:rPr lang="en-GB" b="1" dirty="0">
                <a:solidFill>
                  <a:srgbClr val="FF0000"/>
                </a:solidFill>
              </a:rPr>
              <a:t>why did it need a navy</a:t>
            </a:r>
            <a:r>
              <a:rPr lang="en-GB" dirty="0">
                <a:solidFill>
                  <a:schemeClr val="bg1"/>
                </a:solidFill>
              </a:rPr>
              <a:t>?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i="1" dirty="0">
                <a:solidFill>
                  <a:schemeClr val="bg1"/>
                </a:solidFill>
              </a:rPr>
              <a:t>‘There is no comparison between the importance of the German navy to Germany and the importance of our navy to us…it is not a matter of life and death to them as it is to us.’ </a:t>
            </a: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(British Foreign Secretary, Sir Edward Grey, 1909)</a:t>
            </a:r>
          </a:p>
        </p:txBody>
      </p:sp>
      <p:pic>
        <p:nvPicPr>
          <p:cNvPr id="14340" name="Picture 4" descr="http://www.nzhistory.net.nz/files/images/german-empire-map-1914-1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0647"/>
            <a:ext cx="3164012" cy="253018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www.spartacus.schoolnet.co.uk/FWWgrey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24944"/>
            <a:ext cx="2251100" cy="3656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59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202"/>
            <a:ext cx="8229600" cy="1143000"/>
          </a:xfrm>
        </p:spPr>
        <p:txBody>
          <a:bodyPr/>
          <a:lstStyle/>
          <a:p>
            <a:pPr algn="l"/>
            <a:r>
              <a:rPr lang="en-GB" b="1" u="sng" dirty="0">
                <a:solidFill>
                  <a:schemeClr val="bg1"/>
                </a:solidFill>
              </a:rPr>
              <a:t>Importance of the Navy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6372200" cy="5805264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chemeClr val="bg1"/>
                </a:solidFill>
              </a:rPr>
              <a:t>Was Wilhelm </a:t>
            </a:r>
            <a:r>
              <a:rPr lang="en-GB" b="1" dirty="0">
                <a:solidFill>
                  <a:srgbClr val="FF0000"/>
                </a:solidFill>
              </a:rPr>
              <a:t>deliberately</a:t>
            </a:r>
            <a:r>
              <a:rPr lang="en-GB" dirty="0">
                <a:solidFill>
                  <a:schemeClr val="bg1"/>
                </a:solidFill>
              </a:rPr>
              <a:t> trying to challenge British naval supremacy? Or was he </a:t>
            </a:r>
            <a:r>
              <a:rPr lang="en-GB" b="1" dirty="0">
                <a:solidFill>
                  <a:srgbClr val="FF0000"/>
                </a:solidFill>
              </a:rPr>
              <a:t>genuinely </a:t>
            </a:r>
            <a:r>
              <a:rPr lang="en-GB" dirty="0">
                <a:solidFill>
                  <a:schemeClr val="bg1"/>
                </a:solidFill>
              </a:rPr>
              <a:t>building a large navy to protect Germany’s trade and small empire?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Another reason for the Kaiser’s actions was to </a:t>
            </a:r>
            <a:r>
              <a:rPr lang="en-GB" b="1" dirty="0">
                <a:solidFill>
                  <a:srgbClr val="FF0000"/>
                </a:solidFill>
              </a:rPr>
              <a:t>frighten the British </a:t>
            </a:r>
            <a:r>
              <a:rPr lang="en-GB" dirty="0">
                <a:solidFill>
                  <a:schemeClr val="bg1"/>
                </a:solidFill>
              </a:rPr>
              <a:t>into reaching an agreement with Germany instead of France.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‘The Kaiser built a great navy </a:t>
            </a:r>
            <a:r>
              <a:rPr lang="en-GB" sz="3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</a:t>
            </a:r>
            <a:r>
              <a:rPr lang="en-GB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challenge Britain.’ </a:t>
            </a:r>
            <a:r>
              <a:rPr lang="en-GB" sz="33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agree? Give reasons for your answer, showing you have thought about more than one point of view.</a:t>
            </a:r>
          </a:p>
        </p:txBody>
      </p:sp>
      <p:pic>
        <p:nvPicPr>
          <p:cNvPr id="15362" name="Picture 2" descr="http://germanyiswunderbar.com/wp-content/uploads/2-Kaiser_Wilhelm_II_1905-Project-Gutenberg-Wikimedia-e12875053868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245" y="116632"/>
            <a:ext cx="2941754" cy="2924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spartacus.schoolnet.co.uk/FWWwilhel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374" y="3356992"/>
            <a:ext cx="2251497" cy="328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21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66"/>
            <a:ext cx="8229600" cy="1143000"/>
          </a:xfrm>
        </p:spPr>
        <p:txBody>
          <a:bodyPr/>
          <a:lstStyle/>
          <a:p>
            <a:pPr algn="l"/>
            <a:r>
              <a:rPr lang="en-GB" b="1" u="sng" dirty="0">
                <a:solidFill>
                  <a:schemeClr val="bg1"/>
                </a:solidFill>
              </a:rPr>
              <a:t>An ‘arms race’ develops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5436096" cy="5661248"/>
          </a:xfrm>
        </p:spPr>
        <p:txBody>
          <a:bodyPr/>
          <a:lstStyle/>
          <a:p>
            <a:r>
              <a:rPr lang="en-GB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Arms Race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when two nations compete to develop the best military technology or the largest armed forces.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The ‘</a:t>
            </a:r>
            <a:r>
              <a:rPr lang="en-GB" dirty="0">
                <a:solidFill>
                  <a:srgbClr val="FF0000"/>
                </a:solidFill>
              </a:rPr>
              <a:t>race</a:t>
            </a:r>
            <a:r>
              <a:rPr lang="en-GB" dirty="0">
                <a:solidFill>
                  <a:schemeClr val="bg1"/>
                </a:solidFill>
              </a:rPr>
              <a:t>’ is driven by fear that the other country will establish military superiority, and therefore become dominant.</a:t>
            </a:r>
          </a:p>
        </p:txBody>
      </p:sp>
      <p:pic>
        <p:nvPicPr>
          <p:cNvPr id="4" name="Picture 7" descr="HMSDreadnought1906(wikipedia_publicdomai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24744"/>
            <a:ext cx="3529012" cy="2455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06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61048"/>
            <a:ext cx="3529012" cy="2424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78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1233</Words>
  <Application>Microsoft Office PowerPoint</Application>
  <PresentationFormat>On-screen Show (4:3)</PresentationFormat>
  <Paragraphs>137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How did Military Rivalry contribute to the outbreak of war?</vt:lpstr>
      <vt:lpstr>PowerPoint Presentation</vt:lpstr>
      <vt:lpstr>PowerPoint Presentation</vt:lpstr>
      <vt:lpstr>PowerPoint Presentation</vt:lpstr>
      <vt:lpstr>Britannia rules the waves</vt:lpstr>
      <vt:lpstr>German Naval Building Programme</vt:lpstr>
      <vt:lpstr>Importance of the Navy</vt:lpstr>
      <vt:lpstr>Importance of the Navy</vt:lpstr>
      <vt:lpstr>An ‘arms race’ develops</vt:lpstr>
      <vt:lpstr>HMS Dreadnought</vt:lpstr>
      <vt:lpstr>PowerPoint Presentation</vt:lpstr>
      <vt:lpstr>PowerPoint Presentation</vt:lpstr>
      <vt:lpstr>PowerPoint Presentation</vt:lpstr>
      <vt:lpstr>PowerPoint Presentation</vt:lpstr>
      <vt:lpstr>HMS Dreadnought</vt:lpstr>
      <vt:lpstr>The Two-Power Standard</vt:lpstr>
      <vt:lpstr>PowerPoint Presentation</vt:lpstr>
      <vt:lpstr>The Naval Race</vt:lpstr>
      <vt:lpstr>The Naval Race</vt:lpstr>
      <vt:lpstr>The Naval Race 1906-1914</vt:lpstr>
      <vt:lpstr>The Naval Arms Race</vt:lpstr>
      <vt:lpstr>The build-up of armies</vt:lpstr>
      <vt:lpstr>PowerPoint Presentation</vt:lpstr>
      <vt:lpstr>The build-up of armies</vt:lpstr>
      <vt:lpstr>Size of the armies in Europe 1900-1914 (in millions)</vt:lpstr>
      <vt:lpstr>Britain vs. Germany</vt:lpstr>
      <vt:lpstr>The ‘balance of power’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did Military Rivalry contribute to the outbreak of war?</dc:title>
  <dc:creator>benny</dc:creator>
  <cp:lastModifiedBy>James Tipney</cp:lastModifiedBy>
  <cp:revision>34</cp:revision>
  <dcterms:created xsi:type="dcterms:W3CDTF">2012-09-18T05:05:00Z</dcterms:created>
  <dcterms:modified xsi:type="dcterms:W3CDTF">2016-09-01T05:07:54Z</dcterms:modified>
</cp:coreProperties>
</file>