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446"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CE86C1FC-20F1-4F59-BC4D-4FA0CD86A3DB}" type="datetimeFigureOut">
              <a:rPr lang="en-US" smtClean="0"/>
              <a:pPr/>
              <a:t>2/24/2016</a:t>
            </a:fld>
            <a:endParaRPr lang="en-GB"/>
          </a:p>
        </p:txBody>
      </p:sp>
      <p:sp>
        <p:nvSpPr>
          <p:cNvPr id="9" name="Rectangle 14"/>
          <p:cNvSpPr>
            <a:spLocks noGrp="1"/>
          </p:cNvSpPr>
          <p:nvPr>
            <p:ph type="sldNum" sz="quarter" idx="11"/>
          </p:nvPr>
        </p:nvSpPr>
        <p:spPr/>
        <p:txBody>
          <a:bodyPr/>
          <a:lstStyle>
            <a:lvl1pPr>
              <a:defRPr lang="en-US" smtClean="0"/>
            </a:lvl1pPr>
          </a:lstStyle>
          <a:p>
            <a:fld id="{38F723A2-F82B-43EF-9EE6-3DE843167A7E}" type="slidenum">
              <a:rPr lang="en-GB" smtClean="0"/>
              <a:pPr/>
              <a:t>‹#›</a:t>
            </a:fld>
            <a:endParaRPr lang="en-GB"/>
          </a:p>
        </p:txBody>
      </p:sp>
      <p:sp>
        <p:nvSpPr>
          <p:cNvPr id="25" name="Rectangle 27"/>
          <p:cNvSpPr>
            <a:spLocks noGrp="1"/>
          </p:cNvSpPr>
          <p:nvPr>
            <p:ph type="ftr" sz="quarter" idx="12"/>
          </p:nvPr>
        </p:nvSpPr>
        <p:spPr/>
        <p:txBody>
          <a:bodyPr/>
          <a:lstStyle>
            <a:lvl1pPr>
              <a:defRPr lang="en-US" smtClean="0"/>
            </a:lvl1p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6C1FC-20F1-4F59-BC4D-4FA0CD86A3DB}" type="datetimeFigureOut">
              <a:rPr lang="en-US" smtClean="0"/>
              <a:pPr/>
              <a:t>2/24/2016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723A2-F82B-43EF-9EE6-3DE843167A7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6C1FC-20F1-4F59-BC4D-4FA0CD86A3DB}" type="datetimeFigureOut">
              <a:rPr lang="en-US" smtClean="0"/>
              <a:pPr/>
              <a:t>2/24/2016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F723A2-F82B-43EF-9EE6-3DE843167A7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CE86C1FC-20F1-4F59-BC4D-4FA0CD86A3DB}" type="datetimeFigureOut">
              <a:rPr lang="en-US" smtClean="0"/>
              <a:pPr/>
              <a:t>2/24/2016</a:t>
            </a:fld>
            <a:endParaRPr lang="en-GB"/>
          </a:p>
        </p:txBody>
      </p:sp>
      <p:sp>
        <p:nvSpPr>
          <p:cNvPr id="5" name="Rectangle 5"/>
          <p:cNvSpPr>
            <a:spLocks noGrp="1"/>
          </p:cNvSpPr>
          <p:nvPr>
            <p:ph type="ftr" sz="quarter" idx="11"/>
          </p:nvPr>
        </p:nvSpPr>
        <p:spPr/>
        <p:txBody>
          <a:bodyPr/>
          <a:lstStyle/>
          <a:p>
            <a:endParaRPr lang="en-GB"/>
          </a:p>
        </p:txBody>
      </p:sp>
      <p:sp>
        <p:nvSpPr>
          <p:cNvPr id="6" name="Rectangle 6"/>
          <p:cNvSpPr>
            <a:spLocks noGrp="1"/>
          </p:cNvSpPr>
          <p:nvPr>
            <p:ph type="sldNum" sz="quarter" idx="12"/>
          </p:nvPr>
        </p:nvSpPr>
        <p:spPr/>
        <p:txBody>
          <a:bodyPr/>
          <a:lstStyle/>
          <a:p>
            <a:fld id="{38F723A2-F82B-43EF-9EE6-3DE843167A7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fld id="{CE86C1FC-20F1-4F59-BC4D-4FA0CD86A3DB}" type="datetimeFigureOut">
              <a:rPr lang="en-US" smtClean="0"/>
              <a:pPr/>
              <a:t>2/24/2016</a:t>
            </a:fld>
            <a:endParaRPr lang="en-GB"/>
          </a:p>
        </p:txBody>
      </p:sp>
      <p:sp>
        <p:nvSpPr>
          <p:cNvPr id="5" name="Rectangle 5"/>
          <p:cNvSpPr>
            <a:spLocks noGrp="1"/>
          </p:cNvSpPr>
          <p:nvPr>
            <p:ph type="ftr" sz="quarter" idx="11"/>
          </p:nvPr>
        </p:nvSpPr>
        <p:spPr/>
        <p:txBody>
          <a:bodyPr/>
          <a:lstStyle/>
          <a:p>
            <a:endParaRPr lang="en-GB"/>
          </a:p>
        </p:txBody>
      </p:sp>
      <p:sp>
        <p:nvSpPr>
          <p:cNvPr id="6" name="Rectangle 6"/>
          <p:cNvSpPr>
            <a:spLocks noGrp="1"/>
          </p:cNvSpPr>
          <p:nvPr>
            <p:ph type="sldNum" sz="quarter" idx="12"/>
          </p:nvPr>
        </p:nvSpPr>
        <p:spPr/>
        <p:txBody>
          <a:bodyPr/>
          <a:lstStyle/>
          <a:p>
            <a:fld id="{38F723A2-F82B-43EF-9EE6-3DE843167A7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CE86C1FC-20F1-4F59-BC4D-4FA0CD86A3DB}" type="datetimeFigureOut">
              <a:rPr lang="en-US" smtClean="0"/>
              <a:pPr/>
              <a:t>2/24/2016</a:t>
            </a:fld>
            <a:endParaRPr lang="en-GB"/>
          </a:p>
        </p:txBody>
      </p:sp>
      <p:sp>
        <p:nvSpPr>
          <p:cNvPr id="6" name="Rectangle 5"/>
          <p:cNvSpPr>
            <a:spLocks noGrp="1"/>
          </p:cNvSpPr>
          <p:nvPr>
            <p:ph type="ftr" sz="quarter" idx="11"/>
          </p:nvPr>
        </p:nvSpPr>
        <p:spPr/>
        <p:txBody>
          <a:bodyPr/>
          <a:lstStyle/>
          <a:p>
            <a:endParaRPr lang="en-GB"/>
          </a:p>
        </p:txBody>
      </p:sp>
      <p:sp>
        <p:nvSpPr>
          <p:cNvPr id="7" name="Rectangle 6"/>
          <p:cNvSpPr>
            <a:spLocks noGrp="1"/>
          </p:cNvSpPr>
          <p:nvPr>
            <p:ph type="sldNum" sz="quarter" idx="12"/>
          </p:nvPr>
        </p:nvSpPr>
        <p:spPr/>
        <p:txBody>
          <a:bodyPr/>
          <a:lstStyle/>
          <a:p>
            <a:fld id="{38F723A2-F82B-43EF-9EE6-3DE843167A7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CE86C1FC-20F1-4F59-BC4D-4FA0CD86A3DB}" type="datetimeFigureOut">
              <a:rPr lang="en-US" smtClean="0"/>
              <a:pPr/>
              <a:t>2/24/2016</a:t>
            </a:fld>
            <a:endParaRPr lang="en-GB"/>
          </a:p>
        </p:txBody>
      </p:sp>
      <p:sp>
        <p:nvSpPr>
          <p:cNvPr id="8" name="Rectangle 7"/>
          <p:cNvSpPr>
            <a:spLocks noGrp="1"/>
          </p:cNvSpPr>
          <p:nvPr>
            <p:ph type="ftr" sz="quarter" idx="11"/>
          </p:nvPr>
        </p:nvSpPr>
        <p:spPr/>
        <p:txBody>
          <a:bodyPr/>
          <a:lstStyle/>
          <a:p>
            <a:endParaRPr lang="en-GB"/>
          </a:p>
        </p:txBody>
      </p:sp>
      <p:sp>
        <p:nvSpPr>
          <p:cNvPr id="9" name="Rectangle 8"/>
          <p:cNvSpPr>
            <a:spLocks noGrp="1"/>
          </p:cNvSpPr>
          <p:nvPr>
            <p:ph type="sldNum" sz="quarter" idx="12"/>
          </p:nvPr>
        </p:nvSpPr>
        <p:spPr/>
        <p:txBody>
          <a:bodyPr/>
          <a:lstStyle/>
          <a:p>
            <a:fld id="{38F723A2-F82B-43EF-9EE6-3DE843167A7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CE86C1FC-20F1-4F59-BC4D-4FA0CD86A3DB}" type="datetimeFigureOut">
              <a:rPr lang="en-US" smtClean="0"/>
              <a:pPr/>
              <a:t>2/24/2016</a:t>
            </a:fld>
            <a:endParaRPr lang="en-GB"/>
          </a:p>
        </p:txBody>
      </p:sp>
      <p:sp>
        <p:nvSpPr>
          <p:cNvPr id="4" name="Rectangle 4"/>
          <p:cNvSpPr>
            <a:spLocks noGrp="1"/>
          </p:cNvSpPr>
          <p:nvPr>
            <p:ph type="ftr" sz="quarter" idx="11"/>
          </p:nvPr>
        </p:nvSpPr>
        <p:spPr/>
        <p:txBody>
          <a:bodyPr/>
          <a:lstStyle/>
          <a:p>
            <a:endParaRPr lang="en-GB"/>
          </a:p>
        </p:txBody>
      </p:sp>
      <p:sp>
        <p:nvSpPr>
          <p:cNvPr id="5" name="Rectangle 5"/>
          <p:cNvSpPr>
            <a:spLocks noGrp="1"/>
          </p:cNvSpPr>
          <p:nvPr>
            <p:ph type="sldNum" sz="quarter" idx="12"/>
          </p:nvPr>
        </p:nvSpPr>
        <p:spPr/>
        <p:txBody>
          <a:bodyPr/>
          <a:lstStyle/>
          <a:p>
            <a:fld id="{38F723A2-F82B-43EF-9EE6-3DE843167A7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CE86C1FC-20F1-4F59-BC4D-4FA0CD86A3DB}" type="datetimeFigureOut">
              <a:rPr lang="en-US" smtClean="0"/>
              <a:pPr/>
              <a:t>2/24/2016</a:t>
            </a:fld>
            <a:endParaRPr lang="en-GB"/>
          </a:p>
        </p:txBody>
      </p:sp>
      <p:sp>
        <p:nvSpPr>
          <p:cNvPr id="3" name="Rectangle 3"/>
          <p:cNvSpPr>
            <a:spLocks noGrp="1"/>
          </p:cNvSpPr>
          <p:nvPr>
            <p:ph type="ftr" sz="quarter" idx="11"/>
          </p:nvPr>
        </p:nvSpPr>
        <p:spPr/>
        <p:txBody>
          <a:bodyPr/>
          <a:lstStyle/>
          <a:p>
            <a:endParaRPr lang="en-GB"/>
          </a:p>
        </p:txBody>
      </p:sp>
      <p:sp>
        <p:nvSpPr>
          <p:cNvPr id="4" name="Rectangle 4"/>
          <p:cNvSpPr>
            <a:spLocks noGrp="1"/>
          </p:cNvSpPr>
          <p:nvPr>
            <p:ph type="sldNum" sz="quarter" idx="12"/>
          </p:nvPr>
        </p:nvSpPr>
        <p:spPr/>
        <p:txBody>
          <a:bodyPr/>
          <a:lstStyle/>
          <a:p>
            <a:fld id="{38F723A2-F82B-43EF-9EE6-3DE843167A7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CE86C1FC-20F1-4F59-BC4D-4FA0CD86A3DB}" type="datetimeFigureOut">
              <a:rPr lang="en-US" smtClean="0"/>
              <a:pPr/>
              <a:t>2/24/2016</a:t>
            </a:fld>
            <a:endParaRPr lang="en-GB"/>
          </a:p>
        </p:txBody>
      </p:sp>
      <p:sp>
        <p:nvSpPr>
          <p:cNvPr id="6" name="Rectangle 5"/>
          <p:cNvSpPr>
            <a:spLocks noGrp="1"/>
          </p:cNvSpPr>
          <p:nvPr>
            <p:ph type="ftr" sz="quarter" idx="11"/>
          </p:nvPr>
        </p:nvSpPr>
        <p:spPr/>
        <p:txBody>
          <a:bodyPr/>
          <a:lstStyle/>
          <a:p>
            <a:endParaRPr lang="en-GB"/>
          </a:p>
        </p:txBody>
      </p:sp>
      <p:sp>
        <p:nvSpPr>
          <p:cNvPr id="7" name="Rectangle 6"/>
          <p:cNvSpPr>
            <a:spLocks noGrp="1"/>
          </p:cNvSpPr>
          <p:nvPr>
            <p:ph type="sldNum" sz="quarter" idx="12"/>
          </p:nvPr>
        </p:nvSpPr>
        <p:spPr/>
        <p:txBody>
          <a:bodyPr/>
          <a:lstStyle/>
          <a:p>
            <a:fld id="{38F723A2-F82B-43EF-9EE6-3DE843167A7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marL="0" indent="-274320" algn="l">
              <a:buClr>
                <a:schemeClr val="accent1"/>
              </a:buClr>
              <a:buSzPct val="80000"/>
              <a:buFont typeface="Wingdings 2" pitchFamily="18" charset="2"/>
              <a:buNone/>
            </a:pPr>
            <a:endParaRPr lang="en-US" sz="2000">
              <a:solidFill>
                <a:schemeClr val="lt1"/>
              </a:solidFill>
              <a:latin typeface="+mn-lt"/>
              <a:ea typeface="+mn-ea"/>
              <a:cs typeface="+mn-cs"/>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CE86C1FC-20F1-4F59-BC4D-4FA0CD86A3DB}" type="datetimeFigureOut">
              <a:rPr lang="en-US" smtClean="0"/>
              <a:pPr/>
              <a:t>2/24/2016</a:t>
            </a:fld>
            <a:endParaRPr lang="en-GB"/>
          </a:p>
        </p:txBody>
      </p:sp>
      <p:sp>
        <p:nvSpPr>
          <p:cNvPr id="6" name="Rectangle 6"/>
          <p:cNvSpPr>
            <a:spLocks noGrp="1"/>
          </p:cNvSpPr>
          <p:nvPr>
            <p:ph type="ftr" sz="quarter" idx="11"/>
          </p:nvPr>
        </p:nvSpPr>
        <p:spPr/>
        <p:txBody>
          <a:bodyPr/>
          <a:lstStyle/>
          <a:p>
            <a:endParaRPr lang="en-GB"/>
          </a:p>
        </p:txBody>
      </p:sp>
      <p:sp>
        <p:nvSpPr>
          <p:cNvPr id="7" name="Rectangle 7"/>
          <p:cNvSpPr>
            <a:spLocks noGrp="1"/>
          </p:cNvSpPr>
          <p:nvPr>
            <p:ph type="sldNum" sz="quarter" idx="12"/>
          </p:nvPr>
        </p:nvSpPr>
        <p:spPr/>
        <p:txBody>
          <a:bodyPr/>
          <a:lstStyle/>
          <a:p>
            <a:fld id="{38F723A2-F82B-43EF-9EE6-3DE843167A7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fld id="{CE86C1FC-20F1-4F59-BC4D-4FA0CD86A3DB}" type="datetimeFigureOut">
              <a:rPr lang="en-US" smtClean="0"/>
              <a:pPr/>
              <a:t>2/24/2016</a:t>
            </a:fld>
            <a:endParaRPr lang="en-GB"/>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endParaRPr lang="en-GB"/>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fld id="{38F723A2-F82B-43EF-9EE6-3DE843167A7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Encounters with the Sioux Tribe</a:t>
            </a:r>
            <a:endParaRPr lang="en-GB" dirty="0"/>
          </a:p>
        </p:txBody>
      </p:sp>
      <p:sp>
        <p:nvSpPr>
          <p:cNvPr id="5" name="Subtitle 4"/>
          <p:cNvSpPr>
            <a:spLocks noGrp="1"/>
          </p:cNvSpPr>
          <p:nvPr>
            <p:ph type="subTitle" idx="1"/>
          </p:nvPr>
        </p:nvSpPr>
        <p:spPr/>
        <p:txBody>
          <a:bodyPr/>
          <a:lstStyle/>
          <a:p>
            <a:r>
              <a:rPr lang="en-GB" b="1" dirty="0" smtClean="0"/>
              <a:t>Key Concept: Diversity </a:t>
            </a:r>
            <a:endParaRPr lang="en-GB" b="1" dirty="0"/>
          </a:p>
        </p:txBody>
      </p:sp>
      <p:pic>
        <p:nvPicPr>
          <p:cNvPr id="1028" name="Picture 4" descr="C:\Users\thompson\AppData\Local\Microsoft\Windows\Temporary Internet Files\Content.IE5\U89U833L\MCDD01881_0000[1].wmf"/>
          <p:cNvPicPr>
            <a:picLocks noChangeAspect="1" noChangeArrowheads="1"/>
          </p:cNvPicPr>
          <p:nvPr/>
        </p:nvPicPr>
        <p:blipFill>
          <a:blip r:embed="rId2" cstate="print"/>
          <a:srcRect/>
          <a:stretch>
            <a:fillRect/>
          </a:stretch>
        </p:blipFill>
        <p:spPr bwMode="auto">
          <a:xfrm>
            <a:off x="428596" y="4214818"/>
            <a:ext cx="1544622" cy="1965367"/>
          </a:xfrm>
          <a:prstGeom prst="rect">
            <a:avLst/>
          </a:prstGeom>
          <a:ln>
            <a:noFill/>
          </a:ln>
          <a:effectLst>
            <a:softEdge rad="112500"/>
          </a:effectLst>
        </p:spPr>
      </p:pic>
      <p:pic>
        <p:nvPicPr>
          <p:cNvPr id="1029" name="Picture 5" descr="C:\Users\thompson\AppData\Local\Microsoft\Windows\Temporary Internet Files\Content.IE5\WZXMLHEV\MCAN01451_0000[1].wmf"/>
          <p:cNvPicPr>
            <a:picLocks noChangeAspect="1" noChangeArrowheads="1"/>
          </p:cNvPicPr>
          <p:nvPr/>
        </p:nvPicPr>
        <p:blipFill>
          <a:blip r:embed="rId3" cstate="print"/>
          <a:srcRect/>
          <a:stretch>
            <a:fillRect/>
          </a:stretch>
        </p:blipFill>
        <p:spPr bwMode="auto">
          <a:xfrm>
            <a:off x="7858148" y="5357826"/>
            <a:ext cx="837563" cy="1020160"/>
          </a:xfrm>
          <a:prstGeom prst="rect">
            <a:avLst/>
          </a:prstGeom>
          <a:noFill/>
        </p:spPr>
      </p:pic>
      <p:pic>
        <p:nvPicPr>
          <p:cNvPr id="1030" name="Picture 6" descr="C:\Users\thompson\AppData\Local\Microsoft\Windows\Temporary Internet Files\Content.IE5\XANM5BXA\MCAN01466_0000[1].wmf"/>
          <p:cNvPicPr>
            <a:picLocks noChangeAspect="1" noChangeArrowheads="1"/>
          </p:cNvPicPr>
          <p:nvPr/>
        </p:nvPicPr>
        <p:blipFill>
          <a:blip r:embed="rId4" cstate="print"/>
          <a:srcRect/>
          <a:stretch>
            <a:fillRect/>
          </a:stretch>
        </p:blipFill>
        <p:spPr bwMode="auto">
          <a:xfrm>
            <a:off x="428596" y="285728"/>
            <a:ext cx="1357294" cy="1296559"/>
          </a:xfrm>
          <a:prstGeom prst="rect">
            <a:avLst/>
          </a:prstGeom>
          <a:noFill/>
        </p:spPr>
      </p:pic>
      <p:pic>
        <p:nvPicPr>
          <p:cNvPr id="1031" name="Picture 7" descr="C:\Users\thompson\AppData\Local\Microsoft\Windows\Temporary Internet Files\Content.IE5\G72ZAT0P\MCDD00608_0000[1].wmf"/>
          <p:cNvPicPr>
            <a:picLocks noChangeAspect="1" noChangeArrowheads="1"/>
          </p:cNvPicPr>
          <p:nvPr/>
        </p:nvPicPr>
        <p:blipFill>
          <a:blip r:embed="rId5" cstate="print"/>
          <a:srcRect/>
          <a:stretch>
            <a:fillRect/>
          </a:stretch>
        </p:blipFill>
        <p:spPr bwMode="auto">
          <a:xfrm>
            <a:off x="7286644" y="214290"/>
            <a:ext cx="1344720" cy="128744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GB" sz="3600" dirty="0" smtClean="0"/>
              <a:t>The year is 1862 and you are a soldier of America’s civil war. You were sent to the plains of America to await further orders. You have no transport and are short of supplies, to make matters worse you are in Indian territory. All you know of the Sioux tribe is their savagery.</a:t>
            </a:r>
            <a:endParaRPr lang="en-GB" sz="3600" dirty="0"/>
          </a:p>
        </p:txBody>
      </p:sp>
      <p:pic>
        <p:nvPicPr>
          <p:cNvPr id="2050" name="Picture 2" descr="C:\Users\thompson\AppData\Local\Microsoft\Windows\Temporary Internet Files\Content.IE5\U89U833L\MCAN01642_0000[1].wmf"/>
          <p:cNvPicPr>
            <a:picLocks noChangeAspect="1" noChangeArrowheads="1"/>
          </p:cNvPicPr>
          <p:nvPr/>
        </p:nvPicPr>
        <p:blipFill>
          <a:blip r:embed="rId2" cstate="print"/>
          <a:srcRect/>
          <a:stretch>
            <a:fillRect/>
          </a:stretch>
        </p:blipFill>
        <p:spPr bwMode="auto">
          <a:xfrm>
            <a:off x="6629400" y="5156200"/>
            <a:ext cx="1697038" cy="1265238"/>
          </a:xfrm>
          <a:prstGeom prst="rect">
            <a:avLst/>
          </a:prstGeom>
          <a:noFill/>
        </p:spPr>
      </p:pic>
      <p:pic>
        <p:nvPicPr>
          <p:cNvPr id="2051" name="Picture 3" descr="C:\Users\thompson\AppData\Local\Microsoft\Windows\Temporary Internet Files\Content.IE5\WZXMLHEV\MCAN04069_0000[1].wmf"/>
          <p:cNvPicPr>
            <a:picLocks noChangeAspect="1" noChangeArrowheads="1"/>
          </p:cNvPicPr>
          <p:nvPr/>
        </p:nvPicPr>
        <p:blipFill>
          <a:blip r:embed="rId3" cstate="print"/>
          <a:srcRect/>
          <a:stretch>
            <a:fillRect/>
          </a:stretch>
        </p:blipFill>
        <p:spPr bwMode="auto">
          <a:xfrm>
            <a:off x="666751" y="288925"/>
            <a:ext cx="1578746" cy="1354125"/>
          </a:xfrm>
          <a:prstGeom prst="rect">
            <a:avLst/>
          </a:prstGeom>
          <a:noFill/>
        </p:spPr>
      </p:pic>
      <p:sp>
        <p:nvSpPr>
          <p:cNvPr id="2" name="Title 1"/>
          <p:cNvSpPr>
            <a:spLocks noGrp="1"/>
          </p:cNvSpPr>
          <p:nvPr>
            <p:ph type="title"/>
          </p:nvPr>
        </p:nvSpPr>
        <p:spPr/>
        <p:txBody>
          <a:bodyPr/>
          <a:lstStyle/>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Users\thompson\AppData\Local\Microsoft\Windows\Temporary Internet Files\Content.IE5\U89U833L\MCj01554160000[1].wmf"/>
          <p:cNvPicPr>
            <a:picLocks noChangeAspect="1" noChangeArrowheads="1"/>
          </p:cNvPicPr>
          <p:nvPr/>
        </p:nvPicPr>
        <p:blipFill>
          <a:blip r:embed="rId2" cstate="print"/>
          <a:srcRect/>
          <a:stretch>
            <a:fillRect/>
          </a:stretch>
        </p:blipFill>
        <p:spPr bwMode="auto">
          <a:xfrm>
            <a:off x="214282" y="428604"/>
            <a:ext cx="754054" cy="2571768"/>
          </a:xfrm>
          <a:prstGeom prst="rect">
            <a:avLst/>
          </a:prstGeom>
          <a:noFill/>
        </p:spPr>
      </p:pic>
      <p:sp>
        <p:nvSpPr>
          <p:cNvPr id="3" name="Content Placeholder 2"/>
          <p:cNvSpPr>
            <a:spLocks noGrp="1"/>
          </p:cNvSpPr>
          <p:nvPr>
            <p:ph idx="1"/>
          </p:nvPr>
        </p:nvSpPr>
        <p:spPr>
          <a:xfrm>
            <a:off x="1071538" y="857232"/>
            <a:ext cx="7643865" cy="4525963"/>
          </a:xfrm>
        </p:spPr>
        <p:txBody>
          <a:bodyPr/>
          <a:lstStyle/>
          <a:p>
            <a:pPr>
              <a:buNone/>
            </a:pPr>
            <a:r>
              <a:rPr lang="en-GB" dirty="0"/>
              <a:t> </a:t>
            </a:r>
            <a:r>
              <a:rPr lang="en-GB" sz="4400" dirty="0"/>
              <a:t>E</a:t>
            </a:r>
            <a:r>
              <a:rPr lang="en-GB" sz="4400" dirty="0" smtClean="0"/>
              <a:t>ventually you come to meet the tribe and begin to learn about their different lifestyle. You soon realise that they are not all savages but have a different culture and beliefs</a:t>
            </a:r>
            <a:r>
              <a:rPr lang="en-GB" dirty="0" smtClean="0"/>
              <a:t>.</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a:t>
            </a:r>
            <a:endParaRPr lang="en-GB" dirty="0"/>
          </a:p>
        </p:txBody>
      </p:sp>
      <p:sp>
        <p:nvSpPr>
          <p:cNvPr id="3" name="Content Placeholder 2"/>
          <p:cNvSpPr>
            <a:spLocks noGrp="1"/>
          </p:cNvSpPr>
          <p:nvPr>
            <p:ph idx="1"/>
          </p:nvPr>
        </p:nvSpPr>
        <p:spPr>
          <a:xfrm>
            <a:off x="396882" y="1581129"/>
            <a:ext cx="8229600" cy="4525963"/>
          </a:xfrm>
        </p:spPr>
        <p:txBody>
          <a:bodyPr/>
          <a:lstStyle/>
          <a:p>
            <a:pPr>
              <a:buNone/>
            </a:pPr>
            <a:r>
              <a:rPr lang="en-GB" sz="3600" dirty="0" smtClean="0"/>
              <a:t>You arrive back at your camp having spent the last few days with the Sioux tribe. You are amazed at what you have learnt and decide to make note of these findings in your journal</a:t>
            </a:r>
            <a:r>
              <a:rPr lang="en-GB" dirty="0" smtClean="0"/>
              <a:t>.</a:t>
            </a:r>
            <a:endParaRPr lang="en-GB" dirty="0"/>
          </a:p>
        </p:txBody>
      </p:sp>
      <p:pic>
        <p:nvPicPr>
          <p:cNvPr id="4099" name="Picture 3" descr="C:\Users\thompson\AppData\Local\Microsoft\Windows\Temporary Internet Files\Content.IE5\WZXMLHEV\MCj03981690000[1].wmf"/>
          <p:cNvPicPr>
            <a:picLocks noChangeAspect="1" noChangeArrowheads="1"/>
          </p:cNvPicPr>
          <p:nvPr/>
        </p:nvPicPr>
        <p:blipFill>
          <a:blip r:embed="rId2" cstate="print"/>
          <a:srcRect/>
          <a:stretch>
            <a:fillRect/>
          </a:stretch>
        </p:blipFill>
        <p:spPr bwMode="auto">
          <a:xfrm>
            <a:off x="7500958" y="214290"/>
            <a:ext cx="1433513" cy="1423975"/>
          </a:xfrm>
          <a:prstGeom prst="rect">
            <a:avLst/>
          </a:prstGeom>
          <a:noFill/>
        </p:spPr>
      </p:pic>
      <p:pic>
        <p:nvPicPr>
          <p:cNvPr id="4102" name="Picture 6" descr="C:\Users\thompson\AppData\Local\Microsoft\Windows\Temporary Internet Files\Content.IE5\U89U833L\MCAN01505_0000[1].wmf"/>
          <p:cNvPicPr>
            <a:picLocks noChangeAspect="1" noChangeArrowheads="1"/>
          </p:cNvPicPr>
          <p:nvPr/>
        </p:nvPicPr>
        <p:blipFill>
          <a:blip r:embed="rId3" cstate="print"/>
          <a:srcRect/>
          <a:stretch>
            <a:fillRect/>
          </a:stretch>
        </p:blipFill>
        <p:spPr bwMode="auto">
          <a:xfrm>
            <a:off x="6858016" y="4643446"/>
            <a:ext cx="1452562" cy="1660525"/>
          </a:xfrm>
          <a:prstGeom prst="rect">
            <a:avLst/>
          </a:prstGeom>
          <a:noFill/>
        </p:spPr>
      </p:pic>
      <p:pic>
        <p:nvPicPr>
          <p:cNvPr id="4103" name="Picture 7" descr="C:\Users\thompson\AppData\Local\Microsoft\Windows\Temporary Internet Files\Content.IE5\WZXMLHEV\MCAN01510_0000[1].wmf"/>
          <p:cNvPicPr>
            <a:picLocks noChangeAspect="1" noChangeArrowheads="1"/>
          </p:cNvPicPr>
          <p:nvPr/>
        </p:nvPicPr>
        <p:blipFill>
          <a:blip r:embed="rId4" cstate="print"/>
          <a:srcRect/>
          <a:stretch>
            <a:fillRect/>
          </a:stretch>
        </p:blipFill>
        <p:spPr bwMode="auto">
          <a:xfrm>
            <a:off x="285720" y="4857760"/>
            <a:ext cx="1597025" cy="16414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 Tips</a:t>
            </a:r>
            <a:endParaRPr lang="en-GB" dirty="0"/>
          </a:p>
        </p:txBody>
      </p:sp>
      <p:sp>
        <p:nvSpPr>
          <p:cNvPr id="3" name="Content Placeholder 2"/>
          <p:cNvSpPr>
            <a:spLocks noGrp="1"/>
          </p:cNvSpPr>
          <p:nvPr>
            <p:ph idx="1"/>
          </p:nvPr>
        </p:nvSpPr>
        <p:spPr/>
        <p:txBody>
          <a:bodyPr>
            <a:normAutofit/>
          </a:bodyPr>
          <a:lstStyle/>
          <a:p>
            <a:r>
              <a:rPr lang="en-GB" dirty="0" smtClean="0"/>
              <a:t>Try to reflect the information you have learnt in the lessons about their culture and beliefs...</a:t>
            </a:r>
          </a:p>
          <a:p>
            <a:pPr>
              <a:buFontTx/>
              <a:buChar char="-"/>
            </a:pPr>
            <a:r>
              <a:rPr lang="en-GB" dirty="0" smtClean="0"/>
              <a:t>Where they lived</a:t>
            </a:r>
          </a:p>
          <a:p>
            <a:pPr>
              <a:buFontTx/>
              <a:buChar char="-"/>
            </a:pPr>
            <a:r>
              <a:rPr lang="en-GB" dirty="0" smtClean="0"/>
              <a:t>Family life – roles women, men, children, old people</a:t>
            </a:r>
            <a:endParaRPr lang="en-GB" dirty="0" smtClean="0"/>
          </a:p>
          <a:p>
            <a:pPr>
              <a:buFontTx/>
              <a:buChar char="-"/>
            </a:pPr>
            <a:r>
              <a:rPr lang="en-GB" dirty="0" smtClean="0"/>
              <a:t>Beliefs / rituals</a:t>
            </a:r>
            <a:endParaRPr lang="en-GB" dirty="0" smtClean="0"/>
          </a:p>
          <a:p>
            <a:pPr>
              <a:buFontTx/>
              <a:buChar char="-"/>
            </a:pPr>
            <a:r>
              <a:rPr lang="en-GB" dirty="0" smtClean="0"/>
              <a:t>Society/Politics/War</a:t>
            </a:r>
          </a:p>
          <a:p>
            <a:pPr>
              <a:buFontTx/>
              <a:buChar char="-"/>
            </a:pPr>
            <a:r>
              <a:rPr lang="en-GB" dirty="0" smtClean="0"/>
              <a:t>Use of buffalo</a:t>
            </a:r>
          </a:p>
          <a:p>
            <a:pPr indent="0">
              <a:buNone/>
            </a:pPr>
            <a:endParaRPr lang="en-GB" dirty="0" smtClean="0"/>
          </a:p>
          <a:p>
            <a:r>
              <a:rPr lang="en-GB" dirty="0" smtClean="0"/>
              <a:t>Use </a:t>
            </a:r>
            <a:r>
              <a:rPr lang="en-GB" dirty="0" smtClean="0"/>
              <a:t>pictures if you find it helps describe a key aspect of the </a:t>
            </a:r>
            <a:r>
              <a:rPr lang="en-GB" dirty="0" smtClean="0"/>
              <a:t>assessment</a:t>
            </a:r>
          </a:p>
          <a:p>
            <a:pPr indent="0">
              <a:buNone/>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Have you met the criteria : Diversity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Have you discussed </a:t>
            </a:r>
            <a:r>
              <a:rPr lang="en-GB" u="sng" dirty="0" smtClean="0"/>
              <a:t>two or more </a:t>
            </a:r>
            <a:r>
              <a:rPr lang="en-GB" dirty="0" smtClean="0"/>
              <a:t>differences in culture?</a:t>
            </a:r>
          </a:p>
          <a:p>
            <a:r>
              <a:rPr lang="en-GB" dirty="0" smtClean="0"/>
              <a:t>Have you discussed how the religious beliefs of Native Americans differ from Christianity?</a:t>
            </a:r>
          </a:p>
          <a:p>
            <a:r>
              <a:rPr lang="en-GB" dirty="0" smtClean="0"/>
              <a:t>Have you considered how your views of Native Americans may change? Do you think all Native Americans would welcome a white man ?</a:t>
            </a:r>
          </a:p>
          <a:p>
            <a:r>
              <a:rPr lang="en-GB" dirty="0" smtClean="0"/>
              <a:t>Have you used information from </a:t>
            </a:r>
            <a:r>
              <a:rPr lang="en-GB" dirty="0" smtClean="0"/>
              <a:t>your research to </a:t>
            </a:r>
            <a:r>
              <a:rPr lang="en-GB" dirty="0" smtClean="0"/>
              <a:t>show what life for the Sioux tribe was like in comparison to the white man</a:t>
            </a:r>
            <a:r>
              <a:rPr lang="en-GB" dirty="0" smtClean="0"/>
              <a:t>?</a:t>
            </a:r>
          </a:p>
          <a:p>
            <a:r>
              <a:rPr lang="en-GB" dirty="0" smtClean="0"/>
              <a:t>THE BEST RESPONSES WILL SHOW HOW THE CHRACTER REALISES THAT WHAT APPEARS TO BE SAVAGE AND DIFFERENT CAN BE EXPLAINED / IS ACTUALLY SIMILAR UNDERNEATH.</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LEVEL 6 </a:t>
            </a:r>
            <a:endParaRPr lang="en-GB" dirty="0"/>
          </a:p>
        </p:txBody>
      </p:sp>
      <p:sp>
        <p:nvSpPr>
          <p:cNvPr id="3" name="Content Placeholder 2"/>
          <p:cNvSpPr>
            <a:spLocks noGrp="1"/>
          </p:cNvSpPr>
          <p:nvPr>
            <p:ph idx="1"/>
          </p:nvPr>
        </p:nvSpPr>
        <p:spPr>
          <a:xfrm>
            <a:off x="323528" y="1628800"/>
            <a:ext cx="8229600" cy="4525963"/>
          </a:xfrm>
        </p:spPr>
        <p:txBody>
          <a:bodyPr/>
          <a:lstStyle/>
          <a:p>
            <a:r>
              <a:rPr lang="en-GB" dirty="0"/>
              <a:t>There will be excellent details of Sioux life. This will include all the areas that were identified as being important, family life, the tipi, the buffalo, and their spiritual beliefs are all well explained and clearly understood. There will be frequent comparisons and contrasts (finding deeper similarities underneath obvious differences) made between the two lifestyles and a good conclusion will be reached by the writer. </a:t>
            </a:r>
            <a:endParaRPr lang="en-GB" dirty="0"/>
          </a:p>
        </p:txBody>
      </p:sp>
    </p:spTree>
    <p:extLst>
      <p:ext uri="{BB962C8B-B14F-4D97-AF65-F5344CB8AC3E}">
        <p14:creationId xmlns:p14="http://schemas.microsoft.com/office/powerpoint/2010/main" val="151382491"/>
      </p:ext>
    </p:extLst>
  </p:cSld>
  <p:clrMapOvr>
    <a:masterClrMapping/>
  </p:clrMapOvr>
</p:sld>
</file>

<file path=ppt/theme/theme1.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Human</Template>
  <TotalTime>180</TotalTime>
  <Words>375</Words>
  <Application>Microsoft Office PowerPoint</Application>
  <PresentationFormat>On-screen Show (4:3)</PresentationFormat>
  <Paragraphs>23</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Candara</vt:lpstr>
      <vt:lpstr>Wingdings 2</vt:lpstr>
      <vt:lpstr>Human</vt:lpstr>
      <vt:lpstr>Encounters with the Sioux Tribe</vt:lpstr>
      <vt:lpstr>PowerPoint Presentation</vt:lpstr>
      <vt:lpstr>PowerPoint Presentation</vt:lpstr>
      <vt:lpstr>Task </vt:lpstr>
      <vt:lpstr>Top Tips</vt:lpstr>
      <vt:lpstr>Have you met the criteria : Diversity </vt:lpstr>
      <vt:lpstr>LEVEL 6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Encounters with the Sioux Tribe</dc:title>
  <dc:creator>thompson</dc:creator>
  <cp:lastModifiedBy>TIPNEY, James Robert</cp:lastModifiedBy>
  <cp:revision>10</cp:revision>
  <dcterms:created xsi:type="dcterms:W3CDTF">2009-09-05T22:54:35Z</dcterms:created>
  <dcterms:modified xsi:type="dcterms:W3CDTF">2016-02-24T00:47:52Z</dcterms:modified>
</cp:coreProperties>
</file>