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sldIdLst>
    <p:sldId id="256" r:id="rId3"/>
    <p:sldId id="257" r:id="rId4"/>
    <p:sldId id="260" r:id="rId5"/>
    <p:sldId id="261" r:id="rId6"/>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475" autoAdjust="0"/>
    <p:restoredTop sz="94660"/>
  </p:normalViewPr>
  <p:slideViewPr>
    <p:cSldViewPr>
      <p:cViewPr>
        <p:scale>
          <a:sx n="66" d="100"/>
          <a:sy n="66" d="100"/>
        </p:scale>
        <p:origin x="-1956"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F255C4D-FDC8-4E23-A4E9-E1E64E07FDCA}" type="datetimeFigureOut">
              <a:rPr lang="en-GB" smtClean="0"/>
              <a:t>10/08/2015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D47B10-8C26-4F46-AEE1-4338CBC8695B}" type="slidenum">
              <a:rPr lang="en-GB" smtClean="0"/>
              <a:t>‹#›</a:t>
            </a:fld>
            <a:endParaRPr lang="en-GB"/>
          </a:p>
        </p:txBody>
      </p:sp>
    </p:spTree>
    <p:extLst>
      <p:ext uri="{BB962C8B-B14F-4D97-AF65-F5344CB8AC3E}">
        <p14:creationId xmlns:p14="http://schemas.microsoft.com/office/powerpoint/2010/main" val="585226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255C4D-FDC8-4E23-A4E9-E1E64E07FDCA}" type="datetimeFigureOut">
              <a:rPr lang="en-GB" smtClean="0"/>
              <a:t>10/08/2015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D47B10-8C26-4F46-AEE1-4338CBC8695B}" type="slidenum">
              <a:rPr lang="en-GB" smtClean="0"/>
              <a:t>‹#›</a:t>
            </a:fld>
            <a:endParaRPr lang="en-GB"/>
          </a:p>
        </p:txBody>
      </p:sp>
    </p:spTree>
    <p:extLst>
      <p:ext uri="{BB962C8B-B14F-4D97-AF65-F5344CB8AC3E}">
        <p14:creationId xmlns:p14="http://schemas.microsoft.com/office/powerpoint/2010/main" val="2224859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255C4D-FDC8-4E23-A4E9-E1E64E07FDCA}" type="datetimeFigureOut">
              <a:rPr lang="en-GB" smtClean="0"/>
              <a:t>10/08/2015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D47B10-8C26-4F46-AEE1-4338CBC8695B}" type="slidenum">
              <a:rPr lang="en-GB" smtClean="0"/>
              <a:t>‹#›</a:t>
            </a:fld>
            <a:endParaRPr lang="en-GB"/>
          </a:p>
        </p:txBody>
      </p:sp>
    </p:spTree>
    <p:extLst>
      <p:ext uri="{BB962C8B-B14F-4D97-AF65-F5344CB8AC3E}">
        <p14:creationId xmlns:p14="http://schemas.microsoft.com/office/powerpoint/2010/main" val="471130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255C4D-FDC8-4E23-A4E9-E1E64E07FDCA}" type="datetimeFigureOut">
              <a:rPr lang="en-GB" smtClean="0"/>
              <a:t>10/08/2015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D47B10-8C26-4F46-AEE1-4338CBC8695B}" type="slidenum">
              <a:rPr lang="en-GB" smtClean="0"/>
              <a:t>‹#›</a:t>
            </a:fld>
            <a:endParaRPr lang="en-GB"/>
          </a:p>
        </p:txBody>
      </p:sp>
    </p:spTree>
    <p:extLst>
      <p:ext uri="{BB962C8B-B14F-4D97-AF65-F5344CB8AC3E}">
        <p14:creationId xmlns:p14="http://schemas.microsoft.com/office/powerpoint/2010/main" val="3853166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255C4D-FDC8-4E23-A4E9-E1E64E07FDCA}" type="datetimeFigureOut">
              <a:rPr lang="en-GB" smtClean="0"/>
              <a:t>10/08/2015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D47B10-8C26-4F46-AEE1-4338CBC8695B}" type="slidenum">
              <a:rPr lang="en-GB" smtClean="0"/>
              <a:t>‹#›</a:t>
            </a:fld>
            <a:endParaRPr lang="en-GB"/>
          </a:p>
        </p:txBody>
      </p:sp>
    </p:spTree>
    <p:extLst>
      <p:ext uri="{BB962C8B-B14F-4D97-AF65-F5344CB8AC3E}">
        <p14:creationId xmlns:p14="http://schemas.microsoft.com/office/powerpoint/2010/main" val="4008505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F255C4D-FDC8-4E23-A4E9-E1E64E07FDCA}" type="datetimeFigureOut">
              <a:rPr lang="en-GB" smtClean="0"/>
              <a:t>10/08/2015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D47B10-8C26-4F46-AEE1-4338CBC8695B}" type="slidenum">
              <a:rPr lang="en-GB" smtClean="0"/>
              <a:t>‹#›</a:t>
            </a:fld>
            <a:endParaRPr lang="en-GB"/>
          </a:p>
        </p:txBody>
      </p:sp>
    </p:spTree>
    <p:extLst>
      <p:ext uri="{BB962C8B-B14F-4D97-AF65-F5344CB8AC3E}">
        <p14:creationId xmlns:p14="http://schemas.microsoft.com/office/powerpoint/2010/main" val="964467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F255C4D-FDC8-4E23-A4E9-E1E64E07FDCA}" type="datetimeFigureOut">
              <a:rPr lang="en-GB" smtClean="0"/>
              <a:t>10/08/2015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AD47B10-8C26-4F46-AEE1-4338CBC8695B}" type="slidenum">
              <a:rPr lang="en-GB" smtClean="0"/>
              <a:t>‹#›</a:t>
            </a:fld>
            <a:endParaRPr lang="en-GB"/>
          </a:p>
        </p:txBody>
      </p:sp>
    </p:spTree>
    <p:extLst>
      <p:ext uri="{BB962C8B-B14F-4D97-AF65-F5344CB8AC3E}">
        <p14:creationId xmlns:p14="http://schemas.microsoft.com/office/powerpoint/2010/main" val="3408917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F255C4D-FDC8-4E23-A4E9-E1E64E07FDCA}" type="datetimeFigureOut">
              <a:rPr lang="en-GB" smtClean="0"/>
              <a:t>10/08/2015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AD47B10-8C26-4F46-AEE1-4338CBC8695B}" type="slidenum">
              <a:rPr lang="en-GB" smtClean="0"/>
              <a:t>‹#›</a:t>
            </a:fld>
            <a:endParaRPr lang="en-GB"/>
          </a:p>
        </p:txBody>
      </p:sp>
    </p:spTree>
    <p:extLst>
      <p:ext uri="{BB962C8B-B14F-4D97-AF65-F5344CB8AC3E}">
        <p14:creationId xmlns:p14="http://schemas.microsoft.com/office/powerpoint/2010/main" val="3085969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255C4D-FDC8-4E23-A4E9-E1E64E07FDCA}" type="datetimeFigureOut">
              <a:rPr lang="en-GB" smtClean="0"/>
              <a:t>10/08/2015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AD47B10-8C26-4F46-AEE1-4338CBC8695B}" type="slidenum">
              <a:rPr lang="en-GB" smtClean="0"/>
              <a:t>‹#›</a:t>
            </a:fld>
            <a:endParaRPr lang="en-GB"/>
          </a:p>
        </p:txBody>
      </p:sp>
    </p:spTree>
    <p:extLst>
      <p:ext uri="{BB962C8B-B14F-4D97-AF65-F5344CB8AC3E}">
        <p14:creationId xmlns:p14="http://schemas.microsoft.com/office/powerpoint/2010/main" val="1601196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255C4D-FDC8-4E23-A4E9-E1E64E07FDCA}" type="datetimeFigureOut">
              <a:rPr lang="en-GB" smtClean="0"/>
              <a:t>10/08/2015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D47B10-8C26-4F46-AEE1-4338CBC8695B}" type="slidenum">
              <a:rPr lang="en-GB" smtClean="0"/>
              <a:t>‹#›</a:t>
            </a:fld>
            <a:endParaRPr lang="en-GB"/>
          </a:p>
        </p:txBody>
      </p:sp>
    </p:spTree>
    <p:extLst>
      <p:ext uri="{BB962C8B-B14F-4D97-AF65-F5344CB8AC3E}">
        <p14:creationId xmlns:p14="http://schemas.microsoft.com/office/powerpoint/2010/main" val="1604308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255C4D-FDC8-4E23-A4E9-E1E64E07FDCA}" type="datetimeFigureOut">
              <a:rPr lang="en-GB" smtClean="0"/>
              <a:t>10/08/2015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D47B10-8C26-4F46-AEE1-4338CBC8695B}" type="slidenum">
              <a:rPr lang="en-GB" smtClean="0"/>
              <a:t>‹#›</a:t>
            </a:fld>
            <a:endParaRPr lang="en-GB"/>
          </a:p>
        </p:txBody>
      </p:sp>
    </p:spTree>
    <p:extLst>
      <p:ext uri="{BB962C8B-B14F-4D97-AF65-F5344CB8AC3E}">
        <p14:creationId xmlns:p14="http://schemas.microsoft.com/office/powerpoint/2010/main" val="2584966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255C4D-FDC8-4E23-A4E9-E1E64E07FDCA}" type="datetimeFigureOut">
              <a:rPr lang="en-GB" smtClean="0"/>
              <a:t>10/08/2015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D47B10-8C26-4F46-AEE1-4338CBC8695B}" type="slidenum">
              <a:rPr lang="en-GB" smtClean="0"/>
              <a:t>‹#›</a:t>
            </a:fld>
            <a:endParaRPr lang="en-GB"/>
          </a:p>
        </p:txBody>
      </p:sp>
    </p:spTree>
    <p:extLst>
      <p:ext uri="{BB962C8B-B14F-4D97-AF65-F5344CB8AC3E}">
        <p14:creationId xmlns:p14="http://schemas.microsoft.com/office/powerpoint/2010/main" val="1872776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4664"/>
            <a:ext cx="2555776" cy="6453336"/>
          </a:xfrm>
          <a:prstGeom prst="rect">
            <a:avLst/>
          </a:prstGeom>
        </p:spPr>
      </p:pic>
      <p:cxnSp>
        <p:nvCxnSpPr>
          <p:cNvPr id="6" name="Straight Connector 5"/>
          <p:cNvCxnSpPr/>
          <p:nvPr/>
        </p:nvCxnSpPr>
        <p:spPr>
          <a:xfrm>
            <a:off x="0" y="1196752"/>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2132856"/>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3989575"/>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4797152"/>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5517232"/>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630932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0" y="404664"/>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2519772" y="404664"/>
            <a:ext cx="36004" cy="6453336"/>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0" y="0"/>
            <a:ext cx="9144000" cy="307777"/>
          </a:xfrm>
          <a:prstGeom prst="rect">
            <a:avLst/>
          </a:prstGeom>
          <a:noFill/>
        </p:spPr>
        <p:txBody>
          <a:bodyPr wrap="square" rtlCol="0">
            <a:spAutoFit/>
          </a:bodyPr>
          <a:lstStyle/>
          <a:p>
            <a:r>
              <a:rPr lang="en-GB" sz="1400" b="1" dirty="0" smtClean="0"/>
              <a:t>QUESTION: Why and with what success did Alexander II impose so many reforms? </a:t>
            </a:r>
            <a:endParaRPr lang="en-GB" sz="1400" b="1" dirty="0"/>
          </a:p>
        </p:txBody>
      </p:sp>
      <p:sp>
        <p:nvSpPr>
          <p:cNvPr id="27" name="TextBox 26"/>
          <p:cNvSpPr txBox="1"/>
          <p:nvPr/>
        </p:nvSpPr>
        <p:spPr>
          <a:xfrm>
            <a:off x="2555776" y="404664"/>
            <a:ext cx="6588224" cy="707886"/>
          </a:xfrm>
          <a:prstGeom prst="rect">
            <a:avLst/>
          </a:prstGeom>
          <a:noFill/>
        </p:spPr>
        <p:txBody>
          <a:bodyPr wrap="square" rtlCol="0">
            <a:spAutoFit/>
          </a:bodyPr>
          <a:lstStyle/>
          <a:p>
            <a:r>
              <a:rPr lang="en-GB" sz="1000" b="1" dirty="0" smtClean="0">
                <a:latin typeface="Comic Sans MS" panose="030F0702030302020204" pitchFamily="66" charset="0"/>
              </a:rPr>
              <a:t>Topic: </a:t>
            </a:r>
            <a:r>
              <a:rPr lang="en-GB" sz="1000" dirty="0" smtClean="0">
                <a:latin typeface="Comic Sans MS" panose="030F0702030302020204" pitchFamily="66" charset="0"/>
              </a:rPr>
              <a:t>Explain the reasons why Alexander II might have  introduced reforms and then judge how successful he was in each area.</a:t>
            </a:r>
          </a:p>
          <a:p>
            <a:r>
              <a:rPr lang="en-GB" sz="1000" b="1" dirty="0" smtClean="0">
                <a:latin typeface="Comic Sans MS" panose="030F0702030302020204" pitchFamily="66" charset="0"/>
              </a:rPr>
              <a:t>Time Frame: </a:t>
            </a:r>
            <a:r>
              <a:rPr lang="en-GB" sz="1000" dirty="0" smtClean="0">
                <a:latin typeface="Comic Sans MS" panose="030F0702030302020204" pitchFamily="66" charset="0"/>
              </a:rPr>
              <a:t>Only events from his reign – 1855-1881, as well as events prior to his coming to power that might help to explain his motives for reform (e.g. 1848 European Revolutions)</a:t>
            </a:r>
            <a:endParaRPr lang="en-GB" sz="1000" dirty="0">
              <a:latin typeface="Comic Sans MS" panose="030F0702030302020204" pitchFamily="66" charset="0"/>
            </a:endParaRPr>
          </a:p>
        </p:txBody>
      </p:sp>
      <p:sp>
        <p:nvSpPr>
          <p:cNvPr id="28" name="TextBox 27"/>
          <p:cNvSpPr txBox="1"/>
          <p:nvPr/>
        </p:nvSpPr>
        <p:spPr>
          <a:xfrm>
            <a:off x="2555776" y="1196752"/>
            <a:ext cx="6588224" cy="1015663"/>
          </a:xfrm>
          <a:prstGeom prst="rect">
            <a:avLst/>
          </a:prstGeom>
          <a:noFill/>
        </p:spPr>
        <p:txBody>
          <a:bodyPr wrap="square" rtlCol="0">
            <a:spAutoFit/>
          </a:bodyPr>
          <a:lstStyle/>
          <a:p>
            <a:r>
              <a:rPr lang="en-GB" sz="1000" b="1" dirty="0">
                <a:latin typeface="Comic Sans MS" panose="030F0702030302020204" pitchFamily="66" charset="0"/>
              </a:rPr>
              <a:t>Argument: </a:t>
            </a:r>
            <a:r>
              <a:rPr lang="en-GB" sz="1000" dirty="0">
                <a:latin typeface="Comic Sans MS" panose="030F0702030302020204" pitchFamily="66" charset="0"/>
              </a:rPr>
              <a:t>Question implies there is more than one possible reason for introducing reform (interpretations) and that there must also be  more than </a:t>
            </a:r>
            <a:r>
              <a:rPr lang="en-GB" sz="1000" dirty="0" smtClean="0">
                <a:latin typeface="Comic Sans MS" panose="030F0702030302020204" pitchFamily="66" charset="0"/>
              </a:rPr>
              <a:t>one possible </a:t>
            </a:r>
            <a:r>
              <a:rPr lang="en-GB" sz="1000" dirty="0">
                <a:latin typeface="Comic Sans MS" panose="030F0702030302020204" pitchFamily="66" charset="0"/>
              </a:rPr>
              <a:t>judgement </a:t>
            </a:r>
            <a:r>
              <a:rPr lang="en-GB" sz="1000" dirty="0" smtClean="0">
                <a:latin typeface="Comic Sans MS" panose="030F0702030302020204" pitchFamily="66" charset="0"/>
              </a:rPr>
              <a:t>about </a:t>
            </a:r>
            <a:r>
              <a:rPr lang="en-GB" sz="1000" dirty="0">
                <a:latin typeface="Comic Sans MS" panose="030F0702030302020204" pitchFamily="66" charset="0"/>
              </a:rPr>
              <a:t>his ‘success</a:t>
            </a:r>
            <a:r>
              <a:rPr lang="en-GB" sz="1000" dirty="0" smtClean="0">
                <a:latin typeface="Comic Sans MS" panose="030F0702030302020204" pitchFamily="66" charset="0"/>
              </a:rPr>
              <a:t>’.</a:t>
            </a:r>
          </a:p>
          <a:p>
            <a:r>
              <a:rPr lang="en-GB" sz="1000" b="1" dirty="0" smtClean="0">
                <a:latin typeface="Comic Sans MS" panose="030F0702030302020204" pitchFamily="66" charset="0"/>
              </a:rPr>
              <a:t>Analyse</a:t>
            </a:r>
            <a:r>
              <a:rPr lang="en-GB" sz="1000" dirty="0" smtClean="0">
                <a:latin typeface="Comic Sans MS" panose="030F0702030302020204" pitchFamily="66" charset="0"/>
              </a:rPr>
              <a:t>: I could analyse the causes of reform in the first part of the essay by using the 5 causes identified by historians, explaining their differences and coming to a judgement. For success, I should analyse separately, using the different areas of reform (serfs, legal, education </a:t>
            </a:r>
            <a:r>
              <a:rPr lang="en-GB" sz="1000" dirty="0" err="1" smtClean="0">
                <a:latin typeface="Comic Sans MS" panose="030F0702030302020204" pitchFamily="66" charset="0"/>
              </a:rPr>
              <a:t>etc</a:t>
            </a:r>
            <a:r>
              <a:rPr lang="en-GB" sz="1000" dirty="0" smtClean="0">
                <a:latin typeface="Comic Sans MS" panose="030F0702030302020204" pitchFamily="66" charset="0"/>
              </a:rPr>
              <a:t>) for structure (emancipation 1</a:t>
            </a:r>
            <a:r>
              <a:rPr lang="en-GB" sz="1000" baseline="30000" dirty="0" smtClean="0">
                <a:latin typeface="Comic Sans MS" panose="030F0702030302020204" pitchFamily="66" charset="0"/>
              </a:rPr>
              <a:t>st,</a:t>
            </a:r>
            <a:r>
              <a:rPr lang="en-GB" sz="1000" dirty="0" smtClean="0">
                <a:latin typeface="Comic Sans MS" panose="030F0702030302020204" pitchFamily="66" charset="0"/>
              </a:rPr>
              <a:t>). </a:t>
            </a:r>
            <a:endParaRPr lang="en-GB" sz="1000" dirty="0">
              <a:latin typeface="Comic Sans MS" panose="030F0702030302020204" pitchFamily="66" charset="0"/>
            </a:endParaRPr>
          </a:p>
        </p:txBody>
      </p:sp>
      <p:sp>
        <p:nvSpPr>
          <p:cNvPr id="29" name="TextBox 28"/>
          <p:cNvSpPr txBox="1"/>
          <p:nvPr/>
        </p:nvSpPr>
        <p:spPr>
          <a:xfrm>
            <a:off x="2555776" y="2132856"/>
            <a:ext cx="6588224" cy="1938992"/>
          </a:xfrm>
          <a:prstGeom prst="rect">
            <a:avLst/>
          </a:prstGeom>
          <a:noFill/>
        </p:spPr>
        <p:txBody>
          <a:bodyPr wrap="square" rtlCol="0">
            <a:spAutoFit/>
          </a:bodyPr>
          <a:lstStyle/>
          <a:p>
            <a:pPr algn="just"/>
            <a:r>
              <a:rPr lang="en-GB" sz="1000" b="1" dirty="0" smtClean="0">
                <a:latin typeface="Comic Sans MS" panose="030F0702030302020204" pitchFamily="66" charset="0"/>
              </a:rPr>
              <a:t>Concepts: </a:t>
            </a:r>
            <a:r>
              <a:rPr lang="en-GB" sz="1000" dirty="0" smtClean="0">
                <a:latin typeface="Comic Sans MS" panose="030F0702030302020204" pitchFamily="66" charset="0"/>
              </a:rPr>
              <a:t>I need to be able to explain causation  (Alexander II’s motives), change and continuity in considering success of his reforms (as well as their relative significance). This essay seems to be ideal for historiography, so I should include views of historians and explain why they are different where possible – especially in the first section. I must put my own stamp on the essay by explaining which view I feel is most significant.</a:t>
            </a:r>
          </a:p>
          <a:p>
            <a:pPr algn="just"/>
            <a:r>
              <a:rPr lang="en-GB" sz="1000" b="1" dirty="0" smtClean="0">
                <a:latin typeface="Comic Sans MS" panose="030F0702030302020204" pitchFamily="66" charset="0"/>
              </a:rPr>
              <a:t>Criteria: </a:t>
            </a:r>
            <a:r>
              <a:rPr lang="en-GB" sz="1000" dirty="0" smtClean="0">
                <a:latin typeface="Comic Sans MS" panose="030F0702030302020204" pitchFamily="66" charset="0"/>
              </a:rPr>
              <a:t>2</a:t>
            </a:r>
            <a:r>
              <a:rPr lang="en-GB" sz="1000" baseline="30000" dirty="0" smtClean="0">
                <a:latin typeface="Comic Sans MS" panose="030F0702030302020204" pitchFamily="66" charset="0"/>
              </a:rPr>
              <a:t>nd</a:t>
            </a:r>
            <a:r>
              <a:rPr lang="en-GB" sz="1000" dirty="0" smtClean="0">
                <a:latin typeface="Comic Sans MS" panose="030F0702030302020204" pitchFamily="66" charset="0"/>
              </a:rPr>
              <a:t> part of the essay wants me to evaluate success, so I must set out what criteria I should be judging Alexander II by. I think this should be based on whether he achieved what he set out to: “strengthen Russia, thereby strengthening the autocracy”. I need to introduce my criteria in the introduction and then refer back to it regularly. The two halves of the essay will be therefore linked.</a:t>
            </a:r>
          </a:p>
          <a:p>
            <a:pPr algn="just"/>
            <a:r>
              <a:rPr lang="en-GB" sz="1000" b="1" dirty="0" smtClean="0">
                <a:latin typeface="Comic Sans MS" panose="030F0702030302020204" pitchFamily="66" charset="0"/>
              </a:rPr>
              <a:t>Conclusion: </a:t>
            </a:r>
            <a:r>
              <a:rPr lang="en-GB" sz="1000" dirty="0" smtClean="0">
                <a:latin typeface="Comic Sans MS" panose="030F0702030302020204" pitchFamily="66" charset="0"/>
              </a:rPr>
              <a:t>His reforms did work in some, but not all, areas in terms of strengthening Russia - by that measure he could be considered somewhat successful. However, the massive growth in opposition during his reign, that resulted from his reforms, certainly weakened </a:t>
            </a:r>
            <a:r>
              <a:rPr lang="en-GB" sz="1000" dirty="0" err="1" smtClean="0">
                <a:latin typeface="Comic Sans MS" panose="030F0702030302020204" pitchFamily="66" charset="0"/>
              </a:rPr>
              <a:t>Tsardom</a:t>
            </a:r>
            <a:r>
              <a:rPr lang="en-GB" sz="1000" dirty="0" smtClean="0">
                <a:latin typeface="Comic Sans MS" panose="030F0702030302020204" pitchFamily="66" charset="0"/>
              </a:rPr>
              <a:t> and he therefore failed in his main aim.</a:t>
            </a:r>
            <a:endParaRPr lang="en-GB" sz="1000" dirty="0">
              <a:latin typeface="Comic Sans MS" panose="030F0702030302020204" pitchFamily="66" charset="0"/>
            </a:endParaRPr>
          </a:p>
        </p:txBody>
      </p:sp>
      <p:sp>
        <p:nvSpPr>
          <p:cNvPr id="31" name="TextBox 30"/>
          <p:cNvSpPr txBox="1"/>
          <p:nvPr/>
        </p:nvSpPr>
        <p:spPr>
          <a:xfrm>
            <a:off x="2555776" y="3989575"/>
            <a:ext cx="6588224" cy="707886"/>
          </a:xfrm>
          <a:prstGeom prst="rect">
            <a:avLst/>
          </a:prstGeom>
          <a:noFill/>
        </p:spPr>
        <p:txBody>
          <a:bodyPr wrap="square" rtlCol="0">
            <a:spAutoFit/>
          </a:bodyPr>
          <a:lstStyle/>
          <a:p>
            <a:r>
              <a:rPr lang="en-GB" sz="1000" b="1" dirty="0">
                <a:latin typeface="Comic Sans MS" panose="030F0702030302020204" pitchFamily="66" charset="0"/>
              </a:rPr>
              <a:t>Keywords in question</a:t>
            </a:r>
            <a:r>
              <a:rPr lang="en-GB" sz="1000" dirty="0">
                <a:latin typeface="Comic Sans MS" panose="030F0702030302020204" pitchFamily="66" charset="0"/>
              </a:rPr>
              <a:t>: Why (causation), what success (evaluate), reforms (focus), Alexander </a:t>
            </a:r>
            <a:r>
              <a:rPr lang="en-GB" sz="1000" dirty="0" smtClean="0">
                <a:latin typeface="Comic Sans MS" panose="030F0702030302020204" pitchFamily="66" charset="0"/>
              </a:rPr>
              <a:t>II</a:t>
            </a:r>
          </a:p>
          <a:p>
            <a:endParaRPr lang="en-GB" sz="1000" dirty="0">
              <a:latin typeface="Comic Sans MS" panose="030F0702030302020204" pitchFamily="66" charset="0"/>
            </a:endParaRPr>
          </a:p>
          <a:p>
            <a:r>
              <a:rPr lang="en-GB" sz="1000" b="1" dirty="0" smtClean="0">
                <a:latin typeface="Comic Sans MS" panose="030F0702030302020204" pitchFamily="66" charset="0"/>
              </a:rPr>
              <a:t>Keywords for </a:t>
            </a:r>
            <a:r>
              <a:rPr lang="en-GB" sz="1000" b="1" dirty="0">
                <a:latin typeface="Comic Sans MS" panose="030F0702030302020204" pitchFamily="66" charset="0"/>
              </a:rPr>
              <a:t>Timeframe: </a:t>
            </a:r>
            <a:r>
              <a:rPr lang="en-GB" sz="1000" dirty="0">
                <a:latin typeface="Comic Sans MS" panose="030F0702030302020204" pitchFamily="66" charset="0"/>
              </a:rPr>
              <a:t>Reign of Alexander II (not after 1881, but events before he came to power could be relevant to causation)</a:t>
            </a:r>
          </a:p>
        </p:txBody>
      </p:sp>
      <p:sp>
        <p:nvSpPr>
          <p:cNvPr id="32" name="TextBox 31"/>
          <p:cNvSpPr txBox="1"/>
          <p:nvPr/>
        </p:nvSpPr>
        <p:spPr>
          <a:xfrm>
            <a:off x="2555776" y="4797152"/>
            <a:ext cx="6588224" cy="707886"/>
          </a:xfrm>
          <a:prstGeom prst="rect">
            <a:avLst/>
          </a:prstGeom>
          <a:noFill/>
        </p:spPr>
        <p:txBody>
          <a:bodyPr wrap="square" rtlCol="0">
            <a:spAutoFit/>
          </a:bodyPr>
          <a:lstStyle/>
          <a:p>
            <a:r>
              <a:rPr lang="en-GB" sz="1000" dirty="0" smtClean="0">
                <a:latin typeface="Comic Sans MS" panose="030F0702030302020204" pitchFamily="66" charset="0"/>
              </a:rPr>
              <a:t>I need </a:t>
            </a:r>
            <a:r>
              <a:rPr lang="en-GB" sz="1000" dirty="0">
                <a:latin typeface="Comic Sans MS" panose="030F0702030302020204" pitchFamily="66" charset="0"/>
              </a:rPr>
              <a:t>to explain the overall motive for reform, but then also break it down into the different interpretations. By arguing that </a:t>
            </a:r>
            <a:r>
              <a:rPr lang="en-GB" sz="1000" dirty="0" smtClean="0">
                <a:latin typeface="Comic Sans MS" panose="030F0702030302020204" pitchFamily="66" charset="0"/>
              </a:rPr>
              <a:t>the </a:t>
            </a:r>
            <a:r>
              <a:rPr lang="en-GB" sz="1000" dirty="0">
                <a:latin typeface="Comic Sans MS" panose="030F0702030302020204" pitchFamily="66" charset="0"/>
              </a:rPr>
              <a:t>overall motive was to strengthen Russia and therefore </a:t>
            </a:r>
            <a:r>
              <a:rPr lang="en-GB" sz="1000" dirty="0" err="1">
                <a:latin typeface="Comic Sans MS" panose="030F0702030302020204" pitchFamily="66" charset="0"/>
              </a:rPr>
              <a:t>Tsardom</a:t>
            </a:r>
            <a:r>
              <a:rPr lang="en-GB" sz="1000" dirty="0">
                <a:latin typeface="Comic Sans MS" panose="030F0702030302020204" pitchFamily="66" charset="0"/>
              </a:rPr>
              <a:t>, I will be setting the </a:t>
            </a:r>
            <a:r>
              <a:rPr lang="en-GB" sz="1000" dirty="0" err="1">
                <a:latin typeface="Comic Sans MS" panose="030F0702030302020204" pitchFamily="66" charset="0"/>
              </a:rPr>
              <a:t>citeria</a:t>
            </a:r>
            <a:r>
              <a:rPr lang="en-GB" sz="1000" dirty="0">
                <a:latin typeface="Comic Sans MS" panose="030F0702030302020204" pitchFamily="66" charset="0"/>
              </a:rPr>
              <a:t> against which I will judge the success of each area of </a:t>
            </a:r>
            <a:r>
              <a:rPr lang="en-GB" sz="1000" dirty="0" smtClean="0">
                <a:latin typeface="Comic Sans MS" panose="030F0702030302020204" pitchFamily="66" charset="0"/>
              </a:rPr>
              <a:t>reform in the second part of the essay. </a:t>
            </a:r>
            <a:r>
              <a:rPr lang="en-GB" sz="1000" dirty="0">
                <a:latin typeface="Comic Sans MS" panose="030F0702030302020204" pitchFamily="66" charset="0"/>
              </a:rPr>
              <a:t>This will provide a link between the two ‘halves’ of the </a:t>
            </a:r>
            <a:r>
              <a:rPr lang="en-GB" sz="1000" dirty="0" smtClean="0">
                <a:latin typeface="Comic Sans MS" panose="030F0702030302020204" pitchFamily="66" charset="0"/>
              </a:rPr>
              <a:t>essay, </a:t>
            </a:r>
            <a:r>
              <a:rPr lang="en-GB" sz="1000" dirty="0">
                <a:latin typeface="Comic Sans MS" panose="030F0702030302020204" pitchFamily="66" charset="0"/>
              </a:rPr>
              <a:t>so that it </a:t>
            </a:r>
            <a:r>
              <a:rPr lang="en-GB" sz="1000" dirty="0" smtClean="0">
                <a:latin typeface="Comic Sans MS" panose="030F0702030302020204" pitchFamily="66" charset="0"/>
              </a:rPr>
              <a:t>runs together.</a:t>
            </a:r>
            <a:endParaRPr lang="en-GB" sz="1000" dirty="0">
              <a:latin typeface="Comic Sans MS" panose="030F0702030302020204" pitchFamily="66" charset="0"/>
            </a:endParaRPr>
          </a:p>
        </p:txBody>
      </p:sp>
      <p:sp>
        <p:nvSpPr>
          <p:cNvPr id="33" name="TextBox 32"/>
          <p:cNvSpPr txBox="1"/>
          <p:nvPr/>
        </p:nvSpPr>
        <p:spPr>
          <a:xfrm>
            <a:off x="2555776" y="5517232"/>
            <a:ext cx="6588224" cy="861774"/>
          </a:xfrm>
          <a:prstGeom prst="rect">
            <a:avLst/>
          </a:prstGeom>
          <a:noFill/>
        </p:spPr>
        <p:txBody>
          <a:bodyPr wrap="square" rtlCol="0">
            <a:spAutoFit/>
          </a:bodyPr>
          <a:lstStyle/>
          <a:p>
            <a:r>
              <a:rPr lang="en-GB" sz="1000" b="1" dirty="0" smtClean="0">
                <a:latin typeface="Comic Sans MS" panose="030F0702030302020204" pitchFamily="66" charset="0"/>
              </a:rPr>
              <a:t>Expectations: </a:t>
            </a:r>
            <a:r>
              <a:rPr lang="en-GB" sz="1000" dirty="0" smtClean="0">
                <a:latin typeface="Comic Sans MS" panose="030F0702030302020204" pitchFamily="66" charset="0"/>
              </a:rPr>
              <a:t>Explanation of the overall motive for reform, analysis and </a:t>
            </a:r>
            <a:r>
              <a:rPr lang="en-GB" sz="1000" dirty="0">
                <a:latin typeface="Comic Sans MS" panose="030F0702030302020204" pitchFamily="66" charset="0"/>
              </a:rPr>
              <a:t>e</a:t>
            </a:r>
            <a:r>
              <a:rPr lang="en-GB" sz="1000" dirty="0" smtClean="0">
                <a:latin typeface="Comic Sans MS" panose="030F0702030302020204" pitchFamily="66" charset="0"/>
              </a:rPr>
              <a:t>valuation of the different interpretations within it. This must then be used as criteria to judge success of various areas of reforms. I know the Emancipation </a:t>
            </a:r>
            <a:r>
              <a:rPr lang="en-GB" sz="1000" dirty="0" smtClean="0">
                <a:latin typeface="Comic Sans MS" panose="030F0702030302020204" pitchFamily="66" charset="0"/>
              </a:rPr>
              <a:t>is the key </a:t>
            </a:r>
            <a:r>
              <a:rPr lang="en-GB" sz="1000" dirty="0" smtClean="0">
                <a:latin typeface="Comic Sans MS" panose="030F0702030302020204" pitchFamily="66" charset="0"/>
              </a:rPr>
              <a:t>reform, but question also implies several other areas need to be considered. There will likely not be enough room to deal with all of them, so I must prioritise the most relevant. My conclusion must be introduced as a clear argument throughout and referred to regularly.</a:t>
            </a:r>
            <a:endParaRPr lang="en-GB" sz="1000" dirty="0">
              <a:latin typeface="Comic Sans MS" panose="030F0702030302020204" pitchFamily="66" charset="0"/>
            </a:endParaRPr>
          </a:p>
        </p:txBody>
      </p:sp>
      <p:sp>
        <p:nvSpPr>
          <p:cNvPr id="34" name="TextBox 33"/>
          <p:cNvSpPr txBox="1"/>
          <p:nvPr/>
        </p:nvSpPr>
        <p:spPr>
          <a:xfrm>
            <a:off x="2555776" y="6309320"/>
            <a:ext cx="6588224" cy="553998"/>
          </a:xfrm>
          <a:prstGeom prst="rect">
            <a:avLst/>
          </a:prstGeom>
          <a:noFill/>
        </p:spPr>
        <p:txBody>
          <a:bodyPr wrap="square" rtlCol="0">
            <a:spAutoFit/>
          </a:bodyPr>
          <a:lstStyle/>
          <a:p>
            <a:r>
              <a:rPr lang="en-GB" sz="1000" b="1" dirty="0" smtClean="0">
                <a:latin typeface="Comic Sans MS" panose="030F0702030302020204" pitchFamily="66" charset="0"/>
              </a:rPr>
              <a:t>Details / data: </a:t>
            </a:r>
            <a:r>
              <a:rPr lang="en-GB" sz="1000" dirty="0" smtClean="0">
                <a:latin typeface="Comic Sans MS" panose="030F0702030302020204" pitchFamily="66" charset="0"/>
              </a:rPr>
              <a:t>Historiography / names where possible, for motives but also success evaluations. Emancipation details, but also three other areas: legal, local government, education, military, economic </a:t>
            </a:r>
            <a:r>
              <a:rPr lang="en-GB" sz="1000" dirty="0" smtClean="0">
                <a:latin typeface="Comic Sans MS" panose="030F0702030302020204" pitchFamily="66" charset="0"/>
              </a:rPr>
              <a:t>(or could </a:t>
            </a:r>
            <a:r>
              <a:rPr lang="en-GB" sz="1000" dirty="0" smtClean="0">
                <a:latin typeface="Comic Sans MS" panose="030F0702030302020204" pitchFamily="66" charset="0"/>
              </a:rPr>
              <a:t>deal with military &amp; one more as a summary) – highlight the ones that most support my conclusion.</a:t>
            </a:r>
            <a:endParaRPr lang="en-GB" sz="1000" dirty="0">
              <a:latin typeface="Comic Sans MS" panose="030F0702030302020204" pitchFamily="66" charset="0"/>
            </a:endParaRPr>
          </a:p>
        </p:txBody>
      </p:sp>
    </p:spTree>
    <p:extLst>
      <p:ext uri="{BB962C8B-B14F-4D97-AF65-F5344CB8AC3E}">
        <p14:creationId xmlns:p14="http://schemas.microsoft.com/office/powerpoint/2010/main" val="999149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764704"/>
          </a:xfrm>
        </p:spPr>
        <p:txBody>
          <a:bodyPr>
            <a:normAutofit/>
          </a:bodyPr>
          <a:lstStyle/>
          <a:p>
            <a:r>
              <a:rPr lang="en-GB" sz="2000" b="1" dirty="0" smtClean="0">
                <a:solidFill>
                  <a:srgbClr val="FF0000"/>
                </a:solidFill>
              </a:rPr>
              <a:t>ESSAY PLAN: Why and with what success did Alexander II impose so many reforms? </a:t>
            </a:r>
            <a:endParaRPr lang="en-GB" sz="2000" dirty="0">
              <a:solidFill>
                <a:srgbClr val="FF0000"/>
              </a:solidFill>
            </a:endParaRPr>
          </a:p>
        </p:txBody>
      </p:sp>
      <p:sp>
        <p:nvSpPr>
          <p:cNvPr id="6" name="Text Placeholder 5"/>
          <p:cNvSpPr>
            <a:spLocks noGrp="1"/>
          </p:cNvSpPr>
          <p:nvPr>
            <p:ph type="body" idx="1"/>
          </p:nvPr>
        </p:nvSpPr>
        <p:spPr>
          <a:xfrm>
            <a:off x="179512" y="548680"/>
            <a:ext cx="4328220" cy="360040"/>
          </a:xfrm>
        </p:spPr>
        <p:txBody>
          <a:bodyPr>
            <a:normAutofit fontScale="85000" lnSpcReduction="20000"/>
          </a:bodyPr>
          <a:lstStyle/>
          <a:p>
            <a:r>
              <a:rPr lang="en-GB" dirty="0" smtClean="0"/>
              <a:t>Possible Outline (by ‘argument’):</a:t>
            </a:r>
            <a:endParaRPr lang="en-GB" dirty="0"/>
          </a:p>
        </p:txBody>
      </p:sp>
      <p:sp>
        <p:nvSpPr>
          <p:cNvPr id="7" name="Content Placeholder 6"/>
          <p:cNvSpPr>
            <a:spLocks noGrp="1"/>
          </p:cNvSpPr>
          <p:nvPr>
            <p:ph sz="half" idx="2"/>
          </p:nvPr>
        </p:nvSpPr>
        <p:spPr>
          <a:xfrm>
            <a:off x="107504" y="836712"/>
            <a:ext cx="5760640" cy="5904656"/>
          </a:xfrm>
        </p:spPr>
        <p:txBody>
          <a:bodyPr>
            <a:normAutofit fontScale="92500" lnSpcReduction="20000"/>
          </a:bodyPr>
          <a:lstStyle/>
          <a:p>
            <a:pPr marL="0" indent="0">
              <a:buNone/>
            </a:pPr>
            <a:r>
              <a:rPr lang="en-GB" sz="1200" b="1" dirty="0" smtClean="0">
                <a:latin typeface="Comic Sans MS" panose="030F0702030302020204" pitchFamily="66" charset="0"/>
              </a:rPr>
              <a:t>Intro: </a:t>
            </a:r>
            <a:r>
              <a:rPr lang="en-GB" sz="1200" dirty="0" smtClean="0">
                <a:latin typeface="Comic Sans MS" panose="030F0702030302020204" pitchFamily="66" charset="0"/>
              </a:rPr>
              <a:t>Outline method and scope – leading to key argument as per conclusion.</a:t>
            </a:r>
          </a:p>
          <a:p>
            <a:pPr marL="0" indent="0">
              <a:buNone/>
            </a:pPr>
            <a:r>
              <a:rPr lang="en-GB" sz="1200" b="1" dirty="0" smtClean="0">
                <a:latin typeface="Comic Sans MS" panose="030F0702030302020204" pitchFamily="66" charset="0"/>
              </a:rPr>
              <a:t>A – Motives?</a:t>
            </a:r>
          </a:p>
          <a:p>
            <a:pPr marL="0" indent="0">
              <a:buNone/>
            </a:pPr>
            <a:r>
              <a:rPr lang="en-GB" sz="1200" dirty="0" smtClean="0">
                <a:latin typeface="Comic Sans MS" panose="030F0702030302020204" pitchFamily="66" charset="0"/>
              </a:rPr>
              <a:t>Historians disagree about exact motives, but clear Alexander II essentially was a conser</a:t>
            </a:r>
            <a:r>
              <a:rPr lang="en-GB" sz="1200" dirty="0">
                <a:latin typeface="Comic Sans MS" panose="030F0702030302020204" pitchFamily="66" charset="0"/>
              </a:rPr>
              <a:t>v</a:t>
            </a:r>
            <a:r>
              <a:rPr lang="en-GB" sz="1200" dirty="0" smtClean="0">
                <a:latin typeface="Comic Sans MS" panose="030F0702030302020204" pitchFamily="66" charset="0"/>
              </a:rPr>
              <a:t>ative figure and that his goal in reforming Russia was actually to preserve and strengthen </a:t>
            </a:r>
            <a:r>
              <a:rPr lang="en-GB" sz="1200" dirty="0" err="1" smtClean="0">
                <a:latin typeface="Comic Sans MS" panose="030F0702030302020204" pitchFamily="66" charset="0"/>
              </a:rPr>
              <a:t>Tsardom</a:t>
            </a:r>
            <a:r>
              <a:rPr lang="en-GB" sz="1200" dirty="0" smtClean="0">
                <a:latin typeface="Comic Sans MS" panose="030F0702030302020204" pitchFamily="66" charset="0"/>
              </a:rPr>
              <a:t> through strengthening Russia. Outline the different interpretations within this ‘umbrella’:</a:t>
            </a:r>
          </a:p>
          <a:p>
            <a:pPr marL="0" indent="0">
              <a:buNone/>
            </a:pPr>
            <a:r>
              <a:rPr lang="en-GB" sz="1200" dirty="0" smtClean="0">
                <a:latin typeface="Comic Sans MS" panose="030F0702030302020204" pitchFamily="66" charset="0"/>
              </a:rPr>
              <a:t>1. Crimean War</a:t>
            </a:r>
          </a:p>
          <a:p>
            <a:pPr marL="0" indent="0">
              <a:buNone/>
            </a:pPr>
            <a:r>
              <a:rPr lang="en-GB" sz="1200" dirty="0" smtClean="0">
                <a:latin typeface="Comic Sans MS" panose="030F0702030302020204" pitchFamily="66" charset="0"/>
              </a:rPr>
              <a:t>2. Marxist/Economic view</a:t>
            </a:r>
          </a:p>
          <a:p>
            <a:pPr marL="0" indent="0">
              <a:buNone/>
            </a:pPr>
            <a:r>
              <a:rPr lang="en-GB" sz="1200" dirty="0" smtClean="0">
                <a:latin typeface="Comic Sans MS" panose="030F0702030302020204" pitchFamily="66" charset="0"/>
              </a:rPr>
              <a:t>3. Fear of revolution</a:t>
            </a:r>
          </a:p>
          <a:p>
            <a:pPr marL="0" indent="0">
              <a:buNone/>
            </a:pPr>
            <a:r>
              <a:rPr lang="en-GB" sz="1200" dirty="0" smtClean="0">
                <a:latin typeface="Comic Sans MS" panose="030F0702030302020204" pitchFamily="66" charset="0"/>
              </a:rPr>
              <a:t>4. Zeitgeist (stress that while this may seem then that he was really interested in liberal reform, actually perhaps a reflection of the need to get westernisers on side to support </a:t>
            </a:r>
            <a:r>
              <a:rPr lang="en-GB" sz="1200" dirty="0" err="1" smtClean="0">
                <a:latin typeface="Comic Sans MS" panose="030F0702030302020204" pitchFamily="66" charset="0"/>
              </a:rPr>
              <a:t>Tsardom</a:t>
            </a:r>
            <a:r>
              <a:rPr lang="en-GB" sz="1200" dirty="0" smtClean="0">
                <a:latin typeface="Comic Sans MS" panose="030F0702030302020204" pitchFamily="66" charset="0"/>
              </a:rPr>
              <a:t>).</a:t>
            </a:r>
          </a:p>
          <a:p>
            <a:pPr marL="0" indent="0">
              <a:buNone/>
            </a:pPr>
            <a:r>
              <a:rPr lang="en-GB" sz="1200" dirty="0" smtClean="0">
                <a:latin typeface="Comic Sans MS" panose="030F0702030302020204" pitchFamily="66" charset="0"/>
              </a:rPr>
              <a:t>Link to second half of essay: stress criteria for judging success therefore whether he succeeded in strengthening </a:t>
            </a:r>
            <a:r>
              <a:rPr lang="en-GB" sz="1200" dirty="0" err="1" smtClean="0">
                <a:latin typeface="Comic Sans MS" panose="030F0702030302020204" pitchFamily="66" charset="0"/>
              </a:rPr>
              <a:t>Tsardom</a:t>
            </a:r>
            <a:r>
              <a:rPr lang="en-GB" sz="1200" dirty="0" smtClean="0">
                <a:latin typeface="Comic Sans MS" panose="030F0702030302020204" pitchFamily="66" charset="0"/>
              </a:rPr>
              <a:t> through strengthening Russia.</a:t>
            </a:r>
          </a:p>
          <a:p>
            <a:pPr marL="0" indent="0">
              <a:buNone/>
            </a:pPr>
            <a:r>
              <a:rPr lang="en-GB" sz="1200" b="1" dirty="0" smtClean="0">
                <a:latin typeface="Comic Sans MS" panose="030F0702030302020204" pitchFamily="66" charset="0"/>
              </a:rPr>
              <a:t>B – Success?</a:t>
            </a:r>
          </a:p>
          <a:p>
            <a:pPr marL="228600" indent="-228600">
              <a:buAutoNum type="arabicPeriod"/>
            </a:pPr>
            <a:r>
              <a:rPr lang="en-GB" sz="1200" dirty="0">
                <a:latin typeface="Comic Sans MS" panose="030F0702030302020204" pitchFamily="66" charset="0"/>
              </a:rPr>
              <a:t>Emancipations– achievements? Failures? Bring in some historiography and views at the time. Evaluate with your criteria for this issue at the end (i.e. good for Russia? Good  for </a:t>
            </a:r>
            <a:r>
              <a:rPr lang="en-GB" sz="1200" dirty="0" err="1">
                <a:latin typeface="Comic Sans MS" panose="030F0702030302020204" pitchFamily="66" charset="0"/>
              </a:rPr>
              <a:t>Tsardom</a:t>
            </a:r>
            <a:r>
              <a:rPr lang="en-GB" sz="1200" dirty="0" smtClean="0">
                <a:latin typeface="Comic Sans MS" panose="030F0702030302020204" pitchFamily="66" charset="0"/>
              </a:rPr>
              <a:t>? Opposition?) </a:t>
            </a:r>
            <a:endParaRPr lang="en-GB" sz="1200" dirty="0">
              <a:latin typeface="Comic Sans MS" panose="030F0702030302020204" pitchFamily="66" charset="0"/>
            </a:endParaRPr>
          </a:p>
          <a:p>
            <a:pPr marL="0" indent="0">
              <a:buNone/>
            </a:pPr>
            <a:r>
              <a:rPr lang="en-GB" sz="1200" dirty="0" smtClean="0"/>
              <a:t>2</a:t>
            </a:r>
            <a:r>
              <a:rPr lang="en-GB" sz="1200" dirty="0">
                <a:latin typeface="Comic Sans MS" panose="030F0702030302020204" pitchFamily="66" charset="0"/>
              </a:rPr>
              <a:t>. The </a:t>
            </a:r>
            <a:r>
              <a:rPr lang="en-GB" sz="1200" dirty="0" err="1">
                <a:latin typeface="Comic Sans MS" panose="030F0702030302020204" pitchFamily="66" charset="0"/>
              </a:rPr>
              <a:t>zemstva</a:t>
            </a:r>
            <a:r>
              <a:rPr lang="en-GB" sz="1200" dirty="0">
                <a:latin typeface="Comic Sans MS" panose="030F0702030302020204" pitchFamily="66" charset="0"/>
              </a:rPr>
              <a:t> system led to an establishment of political bodies with both noble and peasant representation. The Tsar however refused to allow a Duma.</a:t>
            </a:r>
          </a:p>
          <a:p>
            <a:pPr marL="0" indent="0">
              <a:buNone/>
            </a:pPr>
            <a:r>
              <a:rPr lang="en-GB" sz="1200" dirty="0">
                <a:latin typeface="Comic Sans MS" panose="030F0702030302020204" pitchFamily="66" charset="0"/>
              </a:rPr>
              <a:t>4. The legal reforms are often seen as Alexander´s most successful reform and they survived the repressive policies of his son Alexander III</a:t>
            </a:r>
            <a:r>
              <a:rPr lang="en-GB" sz="1200" dirty="0" smtClean="0">
                <a:latin typeface="Comic Sans MS" panose="030F0702030302020204" pitchFamily="66" charset="0"/>
              </a:rPr>
              <a:t>. But helped opposition grow.</a:t>
            </a:r>
            <a:endParaRPr lang="en-GB" sz="1200" dirty="0">
              <a:latin typeface="Comic Sans MS" panose="030F0702030302020204" pitchFamily="66" charset="0"/>
            </a:endParaRPr>
          </a:p>
          <a:p>
            <a:pPr marL="0" indent="0">
              <a:buNone/>
            </a:pPr>
            <a:r>
              <a:rPr lang="en-GB" sz="1200" dirty="0">
                <a:latin typeface="Comic Sans MS" panose="030F0702030302020204" pitchFamily="66" charset="0"/>
              </a:rPr>
              <a:t>5. The education reforms were far reaching. The number of students at universities was allowed to increase and censorship was relaxed. Women were allowed to enter universities. But it also led to a growth of a radical intelligentsia and these radicals finally killed the Tsar in 1881.</a:t>
            </a:r>
          </a:p>
          <a:p>
            <a:pPr marL="0" indent="0">
              <a:buNone/>
            </a:pPr>
            <a:r>
              <a:rPr lang="en-GB" sz="1200" dirty="0">
                <a:latin typeface="Comic Sans MS" panose="030F0702030302020204" pitchFamily="66" charset="0"/>
              </a:rPr>
              <a:t>6. The army was also reformed and the term of service was finally lowered to six years and brutal forms of punishment were abolished. But it cannot be concluded that the army gained in strength in any substantial way.</a:t>
            </a:r>
          </a:p>
          <a:p>
            <a:pPr marL="0" indent="0">
              <a:buNone/>
            </a:pPr>
            <a:r>
              <a:rPr lang="en-GB" sz="1200" b="1" dirty="0" smtClean="0">
                <a:latin typeface="Comic Sans MS" panose="030F0702030302020204" pitchFamily="66" charset="0"/>
              </a:rPr>
              <a:t>Conclusion? </a:t>
            </a:r>
          </a:p>
          <a:p>
            <a:pPr marL="0" indent="0">
              <a:buNone/>
            </a:pPr>
            <a:r>
              <a:rPr lang="en-GB" sz="1200" dirty="0" smtClean="0">
                <a:latin typeface="Comic Sans MS" panose="030F0702030302020204" pitchFamily="66" charset="0"/>
              </a:rPr>
              <a:t>Alexander´s </a:t>
            </a:r>
            <a:r>
              <a:rPr lang="en-GB" sz="1200" dirty="0">
                <a:latin typeface="Comic Sans MS" panose="030F0702030302020204" pitchFamily="66" charset="0"/>
              </a:rPr>
              <a:t>aim was primarily conservative. He wanted to strengthen Russia and the institution of </a:t>
            </a:r>
            <a:r>
              <a:rPr lang="en-GB" sz="1200" dirty="0" err="1">
                <a:latin typeface="Comic Sans MS" panose="030F0702030302020204" pitchFamily="66" charset="0"/>
              </a:rPr>
              <a:t>Tsardom</a:t>
            </a:r>
            <a:r>
              <a:rPr lang="en-GB" sz="1200" dirty="0">
                <a:latin typeface="Comic Sans MS" panose="030F0702030302020204" pitchFamily="66" charset="0"/>
              </a:rPr>
              <a:t>. To do that an army reform was necessary which led to the emancipation reform, </a:t>
            </a:r>
            <a:r>
              <a:rPr lang="en-GB" sz="1200" dirty="0" err="1">
                <a:latin typeface="Comic Sans MS" panose="030F0702030302020204" pitchFamily="66" charset="0"/>
              </a:rPr>
              <a:t>zemstvas</a:t>
            </a:r>
            <a:r>
              <a:rPr lang="en-GB" sz="1200" dirty="0">
                <a:latin typeface="Comic Sans MS" panose="030F0702030302020204" pitchFamily="66" charset="0"/>
              </a:rPr>
              <a:t> and legal reforms. Another possible reason was probably fear of revolution from below. As has been clearly shown in the text you will find historians supporting either the ´failure- or the success´ view i.e. that the reforms were insufficient or a first but significant step forward. </a:t>
            </a:r>
            <a:r>
              <a:rPr lang="en-GB" sz="1200" dirty="0" smtClean="0">
                <a:latin typeface="Comic Sans MS" panose="030F0702030302020204" pitchFamily="66" charset="0"/>
              </a:rPr>
              <a:t> It </a:t>
            </a:r>
            <a:r>
              <a:rPr lang="en-GB" sz="1200" dirty="0">
                <a:latin typeface="Comic Sans MS" panose="030F0702030302020204" pitchFamily="66" charset="0"/>
              </a:rPr>
              <a:t>can be discussed whether his reforms strengthened Russia. What is clear is that they did not strengthen </a:t>
            </a:r>
            <a:r>
              <a:rPr lang="en-GB" sz="1200" dirty="0" err="1">
                <a:latin typeface="Comic Sans MS" panose="030F0702030302020204" pitchFamily="66" charset="0"/>
              </a:rPr>
              <a:t>Tsardom</a:t>
            </a:r>
            <a:r>
              <a:rPr lang="en-GB" sz="1200" dirty="0">
                <a:latin typeface="Comic Sans MS" panose="030F0702030302020204" pitchFamily="66" charset="0"/>
              </a:rPr>
              <a:t>. He was faced with opposition from most groups and was finally assassinated in 1881</a:t>
            </a:r>
          </a:p>
          <a:p>
            <a:pPr marL="0" indent="0">
              <a:buNone/>
            </a:pPr>
            <a:endParaRPr lang="en-GB" sz="1000" b="1" dirty="0" smtClean="0">
              <a:latin typeface="Comic Sans MS" panose="030F0702030302020204" pitchFamily="66" charset="0"/>
            </a:endParaRPr>
          </a:p>
        </p:txBody>
      </p:sp>
      <p:sp>
        <p:nvSpPr>
          <p:cNvPr id="8" name="Text Placeholder 7"/>
          <p:cNvSpPr>
            <a:spLocks noGrp="1"/>
          </p:cNvSpPr>
          <p:nvPr>
            <p:ph type="body" sz="quarter" idx="3"/>
          </p:nvPr>
        </p:nvSpPr>
        <p:spPr>
          <a:xfrm>
            <a:off x="5940152" y="548680"/>
            <a:ext cx="2889647" cy="576064"/>
          </a:xfrm>
        </p:spPr>
        <p:txBody>
          <a:bodyPr>
            <a:normAutofit fontScale="77500" lnSpcReduction="20000"/>
          </a:bodyPr>
          <a:lstStyle/>
          <a:p>
            <a:r>
              <a:rPr lang="en-GB" dirty="0" smtClean="0"/>
              <a:t>Details I would use to support:</a:t>
            </a:r>
            <a:endParaRPr lang="en-GB" dirty="0"/>
          </a:p>
        </p:txBody>
      </p:sp>
      <p:sp>
        <p:nvSpPr>
          <p:cNvPr id="9" name="Content Placeholder 8"/>
          <p:cNvSpPr>
            <a:spLocks noGrp="1"/>
          </p:cNvSpPr>
          <p:nvPr>
            <p:ph sz="quarter" idx="4"/>
          </p:nvPr>
        </p:nvSpPr>
        <p:spPr>
          <a:xfrm>
            <a:off x="6012160" y="1196752"/>
            <a:ext cx="2674640" cy="5472608"/>
          </a:xfrm>
        </p:spPr>
        <p:txBody>
          <a:bodyPr/>
          <a:lstStyle/>
          <a:p>
            <a:endParaRPr lang="en-GB" dirty="0"/>
          </a:p>
        </p:txBody>
      </p:sp>
    </p:spTree>
    <p:extLst>
      <p:ext uri="{BB962C8B-B14F-4D97-AF65-F5344CB8AC3E}">
        <p14:creationId xmlns:p14="http://schemas.microsoft.com/office/powerpoint/2010/main" val="1832055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4664"/>
            <a:ext cx="2555776" cy="6453336"/>
          </a:xfrm>
          <a:prstGeom prst="rect">
            <a:avLst/>
          </a:prstGeom>
        </p:spPr>
      </p:pic>
      <p:cxnSp>
        <p:nvCxnSpPr>
          <p:cNvPr id="6" name="Straight Connector 5"/>
          <p:cNvCxnSpPr/>
          <p:nvPr/>
        </p:nvCxnSpPr>
        <p:spPr>
          <a:xfrm>
            <a:off x="0" y="1196752"/>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2132856"/>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3989575"/>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4797152"/>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5517232"/>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630932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0" y="404664"/>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2519772" y="404664"/>
            <a:ext cx="36004" cy="6453336"/>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0" y="0"/>
            <a:ext cx="9144000" cy="307777"/>
          </a:xfrm>
          <a:prstGeom prst="rect">
            <a:avLst/>
          </a:prstGeom>
          <a:noFill/>
        </p:spPr>
        <p:txBody>
          <a:bodyPr wrap="square" rtlCol="0">
            <a:spAutoFit/>
          </a:bodyPr>
          <a:lstStyle/>
          <a:p>
            <a:r>
              <a:rPr lang="en-GB" sz="1400" b="1" dirty="0" smtClean="0"/>
              <a:t>QUESTION: </a:t>
            </a:r>
            <a:r>
              <a:rPr lang="en-GB" sz="1400" b="1" dirty="0" smtClean="0"/>
              <a:t>What problems did Alexander II face in 1855 and to what extent did he solve them? </a:t>
            </a:r>
            <a:endParaRPr lang="en-GB" sz="1400" b="1" dirty="0"/>
          </a:p>
        </p:txBody>
      </p:sp>
      <p:sp>
        <p:nvSpPr>
          <p:cNvPr id="27" name="TextBox 26"/>
          <p:cNvSpPr txBox="1"/>
          <p:nvPr/>
        </p:nvSpPr>
        <p:spPr>
          <a:xfrm>
            <a:off x="2555776" y="404664"/>
            <a:ext cx="6588224" cy="400110"/>
          </a:xfrm>
          <a:prstGeom prst="rect">
            <a:avLst/>
          </a:prstGeom>
          <a:noFill/>
        </p:spPr>
        <p:txBody>
          <a:bodyPr wrap="square" rtlCol="0">
            <a:spAutoFit/>
          </a:bodyPr>
          <a:lstStyle/>
          <a:p>
            <a:r>
              <a:rPr lang="en-GB" sz="1000" b="1" dirty="0" smtClean="0">
                <a:latin typeface="Comic Sans MS" panose="030F0702030302020204" pitchFamily="66" charset="0"/>
              </a:rPr>
              <a:t>Topic: </a:t>
            </a:r>
            <a:r>
              <a:rPr lang="en-GB" sz="1000" dirty="0" smtClean="0">
                <a:latin typeface="Comic Sans MS" panose="030F0702030302020204" pitchFamily="66" charset="0"/>
              </a:rPr>
              <a:t>Explain what problems faced Russia in 1855, followed by  the success/failure of his </a:t>
            </a:r>
            <a:r>
              <a:rPr lang="en-GB" sz="1000" dirty="0" err="1" smtClean="0">
                <a:latin typeface="Comic Sans MS" panose="030F0702030302020204" pitchFamily="66" charset="0"/>
              </a:rPr>
              <a:t>refomrs</a:t>
            </a:r>
            <a:endParaRPr lang="en-GB" sz="1000" dirty="0" smtClean="0">
              <a:latin typeface="Comic Sans MS" panose="030F0702030302020204" pitchFamily="66" charset="0"/>
            </a:endParaRPr>
          </a:p>
          <a:p>
            <a:r>
              <a:rPr lang="en-GB" sz="1000" b="1" dirty="0" smtClean="0">
                <a:latin typeface="Comic Sans MS" panose="030F0702030302020204" pitchFamily="66" charset="0"/>
              </a:rPr>
              <a:t>Time Frame: </a:t>
            </a:r>
            <a:r>
              <a:rPr lang="en-GB" sz="1000" dirty="0" smtClean="0">
                <a:latin typeface="Comic Sans MS" panose="030F0702030302020204" pitchFamily="66" charset="0"/>
              </a:rPr>
              <a:t>Problems in 1855 only – judging the success of his reforms to 1881.</a:t>
            </a:r>
            <a:endParaRPr lang="en-GB" sz="1000" dirty="0">
              <a:latin typeface="Comic Sans MS" panose="030F0702030302020204" pitchFamily="66" charset="0"/>
            </a:endParaRPr>
          </a:p>
        </p:txBody>
      </p:sp>
      <p:sp>
        <p:nvSpPr>
          <p:cNvPr id="28" name="TextBox 27"/>
          <p:cNvSpPr txBox="1"/>
          <p:nvPr/>
        </p:nvSpPr>
        <p:spPr>
          <a:xfrm>
            <a:off x="2555776" y="1196752"/>
            <a:ext cx="6588224" cy="1015663"/>
          </a:xfrm>
          <a:prstGeom prst="rect">
            <a:avLst/>
          </a:prstGeom>
          <a:noFill/>
        </p:spPr>
        <p:txBody>
          <a:bodyPr wrap="square" rtlCol="0">
            <a:spAutoFit/>
          </a:bodyPr>
          <a:lstStyle/>
          <a:p>
            <a:r>
              <a:rPr lang="en-GB" sz="1000" b="1" dirty="0">
                <a:latin typeface="Comic Sans MS" panose="030F0702030302020204" pitchFamily="66" charset="0"/>
              </a:rPr>
              <a:t>Argument: </a:t>
            </a:r>
            <a:r>
              <a:rPr lang="en-GB" sz="1000" dirty="0">
                <a:latin typeface="Comic Sans MS" panose="030F0702030302020204" pitchFamily="66" charset="0"/>
              </a:rPr>
              <a:t>Question implies there </a:t>
            </a:r>
            <a:r>
              <a:rPr lang="en-GB" sz="1000" dirty="0" smtClean="0">
                <a:latin typeface="Comic Sans MS" panose="030F0702030302020204" pitchFamily="66" charset="0"/>
              </a:rPr>
              <a:t>were specific problems to be solved in 1855, and a range of them, that need to be explained first. </a:t>
            </a:r>
            <a:r>
              <a:rPr lang="en-GB" sz="1000" dirty="0" smtClean="0">
                <a:latin typeface="Comic Sans MS" panose="030F0702030302020204" pitchFamily="66" charset="0"/>
              </a:rPr>
              <a:t>‘To what extent’ suggests I should be identifying both successes and failures and come to an overall judgment. Historiography could be used here.</a:t>
            </a:r>
            <a:endParaRPr lang="en-GB" sz="1000" dirty="0" smtClean="0">
              <a:latin typeface="Comic Sans MS" panose="030F0702030302020204" pitchFamily="66" charset="0"/>
            </a:endParaRPr>
          </a:p>
          <a:p>
            <a:r>
              <a:rPr lang="en-GB" sz="1000" b="1" dirty="0" smtClean="0">
                <a:latin typeface="Comic Sans MS" panose="030F0702030302020204" pitchFamily="66" charset="0"/>
              </a:rPr>
              <a:t>Analyse</a:t>
            </a:r>
            <a:r>
              <a:rPr lang="en-GB" sz="1000" dirty="0" smtClean="0">
                <a:latin typeface="Comic Sans MS" panose="030F0702030302020204" pitchFamily="66" charset="0"/>
              </a:rPr>
              <a:t>: </a:t>
            </a:r>
            <a:r>
              <a:rPr lang="en-GB" sz="1000" dirty="0" smtClean="0">
                <a:latin typeface="Comic Sans MS" panose="030F0702030302020204" pitchFamily="66" charset="0"/>
              </a:rPr>
              <a:t>For the problems, I only need to explain a range of them – I must be careful to show how they are connected (e.g. military failures linked to serfdom </a:t>
            </a:r>
            <a:r>
              <a:rPr lang="en-GB" sz="1000" dirty="0" err="1" smtClean="0">
                <a:latin typeface="Comic Sans MS" panose="030F0702030302020204" pitchFamily="66" charset="0"/>
              </a:rPr>
              <a:t>etc</a:t>
            </a:r>
            <a:r>
              <a:rPr lang="en-GB" sz="1000" dirty="0" smtClean="0">
                <a:latin typeface="Comic Sans MS" panose="030F0702030302020204" pitchFamily="66" charset="0"/>
              </a:rPr>
              <a:t>). I must be wary of selecting key areas that I could use in th</a:t>
            </a:r>
            <a:r>
              <a:rPr lang="en-GB" sz="1000" dirty="0" smtClean="0">
                <a:latin typeface="Comic Sans MS" panose="030F0702030302020204" pitchFamily="66" charset="0"/>
              </a:rPr>
              <a:t>e second part of the essay where I will analyse ‘success’ in each.</a:t>
            </a:r>
            <a:endParaRPr lang="en-GB" sz="1000" dirty="0">
              <a:latin typeface="Comic Sans MS" panose="030F0702030302020204" pitchFamily="66" charset="0"/>
            </a:endParaRPr>
          </a:p>
        </p:txBody>
      </p:sp>
      <p:sp>
        <p:nvSpPr>
          <p:cNvPr id="29" name="TextBox 28"/>
          <p:cNvSpPr txBox="1"/>
          <p:nvPr/>
        </p:nvSpPr>
        <p:spPr>
          <a:xfrm>
            <a:off x="2555776" y="2132856"/>
            <a:ext cx="6588224" cy="1323439"/>
          </a:xfrm>
          <a:prstGeom prst="rect">
            <a:avLst/>
          </a:prstGeom>
          <a:noFill/>
        </p:spPr>
        <p:txBody>
          <a:bodyPr wrap="square" rtlCol="0">
            <a:spAutoFit/>
          </a:bodyPr>
          <a:lstStyle/>
          <a:p>
            <a:pPr algn="just"/>
            <a:r>
              <a:rPr lang="en-GB" sz="1000" b="1" dirty="0" smtClean="0">
                <a:latin typeface="Comic Sans MS" panose="030F0702030302020204" pitchFamily="66" charset="0"/>
              </a:rPr>
              <a:t>Concepts: </a:t>
            </a:r>
            <a:r>
              <a:rPr lang="en-GB" sz="1000" dirty="0" smtClean="0">
                <a:latin typeface="Comic Sans MS" panose="030F0702030302020204" pitchFamily="66" charset="0"/>
              </a:rPr>
              <a:t>I need to be able to </a:t>
            </a:r>
            <a:r>
              <a:rPr lang="en-GB" sz="1000" dirty="0" smtClean="0">
                <a:latin typeface="Comic Sans MS" panose="030F0702030302020204" pitchFamily="66" charset="0"/>
              </a:rPr>
              <a:t>highlight significance and causation when identifying most important problems and showing how they were connected to each other. Change and </a:t>
            </a:r>
            <a:r>
              <a:rPr lang="en-GB" sz="1000" dirty="0" err="1" smtClean="0">
                <a:latin typeface="Comic Sans MS" panose="030F0702030302020204" pitchFamily="66" charset="0"/>
              </a:rPr>
              <a:t>conitnuity</a:t>
            </a:r>
            <a:r>
              <a:rPr lang="en-GB" sz="1000" dirty="0" smtClean="0">
                <a:latin typeface="Comic Sans MS" panose="030F0702030302020204" pitchFamily="66" charset="0"/>
              </a:rPr>
              <a:t> will be the core of the second part of the essay when judging the extent to which each problem was addressed by his reforms.</a:t>
            </a:r>
            <a:endParaRPr lang="en-GB" sz="1000" dirty="0" smtClean="0">
              <a:latin typeface="Comic Sans MS" panose="030F0702030302020204" pitchFamily="66" charset="0"/>
            </a:endParaRPr>
          </a:p>
          <a:p>
            <a:pPr algn="just"/>
            <a:r>
              <a:rPr lang="en-GB" sz="1000" b="1" dirty="0" smtClean="0">
                <a:latin typeface="Comic Sans MS" panose="030F0702030302020204" pitchFamily="66" charset="0"/>
              </a:rPr>
              <a:t>Criteria: </a:t>
            </a:r>
            <a:r>
              <a:rPr lang="en-GB" sz="1000" dirty="0" smtClean="0">
                <a:latin typeface="Comic Sans MS" panose="030F0702030302020204" pitchFamily="66" charset="0"/>
              </a:rPr>
              <a:t>As the second part of the essay needs me to judge success, I must set my criteria. By identifying the overall problem for Alexander II was </a:t>
            </a:r>
            <a:r>
              <a:rPr lang="en-GB" sz="1000" dirty="0" err="1" smtClean="0">
                <a:latin typeface="Comic Sans MS" panose="030F0702030302020204" pitchFamily="66" charset="0"/>
              </a:rPr>
              <a:t>Tsardom</a:t>
            </a:r>
            <a:r>
              <a:rPr lang="en-GB" sz="1000" dirty="0" smtClean="0">
                <a:latin typeface="Comic Sans MS" panose="030F0702030302020204" pitchFamily="66" charset="0"/>
              </a:rPr>
              <a:t> was weak in the first section (and then explaining </a:t>
            </a:r>
            <a:r>
              <a:rPr lang="en-GB" sz="1000" smtClean="0">
                <a:latin typeface="Comic Sans MS" panose="030F0702030302020204" pitchFamily="66" charset="0"/>
              </a:rPr>
              <a:t>the individual causes of this), then I </a:t>
            </a:r>
            <a:r>
              <a:rPr lang="en-GB" sz="1000" dirty="0" smtClean="0">
                <a:latin typeface="Comic Sans MS" panose="030F0702030302020204" pitchFamily="66" charset="0"/>
              </a:rPr>
              <a:t>can judge his attempts to solve each problem against whether it strengthened or weakened </a:t>
            </a:r>
            <a:r>
              <a:rPr lang="en-GB" sz="1000" dirty="0" err="1" smtClean="0">
                <a:latin typeface="Comic Sans MS" panose="030F0702030302020204" pitchFamily="66" charset="0"/>
              </a:rPr>
              <a:t>Tsardom</a:t>
            </a:r>
            <a:r>
              <a:rPr lang="en-GB" sz="1000" dirty="0" smtClean="0">
                <a:latin typeface="Comic Sans MS" panose="030F0702030302020204" pitchFamily="66" charset="0"/>
              </a:rPr>
              <a:t> (rather than just Russia itself)</a:t>
            </a:r>
            <a:endParaRPr lang="en-GB" sz="1000" dirty="0" smtClean="0">
              <a:latin typeface="Comic Sans MS" panose="030F0702030302020204" pitchFamily="66" charset="0"/>
            </a:endParaRPr>
          </a:p>
          <a:p>
            <a:pPr algn="just"/>
            <a:r>
              <a:rPr lang="en-GB" sz="1000" b="1" dirty="0" smtClean="0">
                <a:latin typeface="Comic Sans MS" panose="030F0702030302020204" pitchFamily="66" charset="0"/>
              </a:rPr>
              <a:t>Conclusion</a:t>
            </a:r>
            <a:r>
              <a:rPr lang="en-GB" sz="1000" b="1" dirty="0" smtClean="0">
                <a:latin typeface="Comic Sans MS" panose="030F0702030302020204" pitchFamily="66" charset="0"/>
              </a:rPr>
              <a:t>:</a:t>
            </a:r>
            <a:endParaRPr lang="en-GB" sz="1000" dirty="0">
              <a:latin typeface="Comic Sans MS" panose="030F0702030302020204" pitchFamily="66" charset="0"/>
            </a:endParaRPr>
          </a:p>
        </p:txBody>
      </p:sp>
      <p:sp>
        <p:nvSpPr>
          <p:cNvPr id="31" name="TextBox 30"/>
          <p:cNvSpPr txBox="1"/>
          <p:nvPr/>
        </p:nvSpPr>
        <p:spPr>
          <a:xfrm>
            <a:off x="2555776" y="3989575"/>
            <a:ext cx="6588224" cy="707886"/>
          </a:xfrm>
          <a:prstGeom prst="rect">
            <a:avLst/>
          </a:prstGeom>
          <a:noFill/>
        </p:spPr>
        <p:txBody>
          <a:bodyPr wrap="square" rtlCol="0">
            <a:spAutoFit/>
          </a:bodyPr>
          <a:lstStyle/>
          <a:p>
            <a:r>
              <a:rPr lang="en-GB" sz="1000" b="1" dirty="0">
                <a:latin typeface="Comic Sans MS" panose="030F0702030302020204" pitchFamily="66" charset="0"/>
              </a:rPr>
              <a:t>Keywords in question</a:t>
            </a:r>
            <a:r>
              <a:rPr lang="en-GB" sz="1000" dirty="0">
                <a:latin typeface="Comic Sans MS" panose="030F0702030302020204" pitchFamily="66" charset="0"/>
              </a:rPr>
              <a:t>: Why (causation), what success (evaluate), reforms (focus), Alexander </a:t>
            </a:r>
            <a:r>
              <a:rPr lang="en-GB" sz="1000" dirty="0" smtClean="0">
                <a:latin typeface="Comic Sans MS" panose="030F0702030302020204" pitchFamily="66" charset="0"/>
              </a:rPr>
              <a:t>II</a:t>
            </a:r>
          </a:p>
          <a:p>
            <a:endParaRPr lang="en-GB" sz="1000" dirty="0">
              <a:latin typeface="Comic Sans MS" panose="030F0702030302020204" pitchFamily="66" charset="0"/>
            </a:endParaRPr>
          </a:p>
          <a:p>
            <a:r>
              <a:rPr lang="en-GB" sz="1000" b="1" dirty="0" smtClean="0">
                <a:latin typeface="Comic Sans MS" panose="030F0702030302020204" pitchFamily="66" charset="0"/>
              </a:rPr>
              <a:t>Keywords for </a:t>
            </a:r>
            <a:r>
              <a:rPr lang="en-GB" sz="1000" b="1" dirty="0">
                <a:latin typeface="Comic Sans MS" panose="030F0702030302020204" pitchFamily="66" charset="0"/>
              </a:rPr>
              <a:t>Timeframe: </a:t>
            </a:r>
            <a:r>
              <a:rPr lang="en-GB" sz="1000" dirty="0">
                <a:latin typeface="Comic Sans MS" panose="030F0702030302020204" pitchFamily="66" charset="0"/>
              </a:rPr>
              <a:t>Reign of Alexander II (not after 1881, but events before he came to power could be relevant to causation)</a:t>
            </a:r>
          </a:p>
        </p:txBody>
      </p:sp>
      <p:sp>
        <p:nvSpPr>
          <p:cNvPr id="32" name="TextBox 31"/>
          <p:cNvSpPr txBox="1"/>
          <p:nvPr/>
        </p:nvSpPr>
        <p:spPr>
          <a:xfrm>
            <a:off x="2555776" y="4797152"/>
            <a:ext cx="6588224" cy="707886"/>
          </a:xfrm>
          <a:prstGeom prst="rect">
            <a:avLst/>
          </a:prstGeom>
          <a:noFill/>
        </p:spPr>
        <p:txBody>
          <a:bodyPr wrap="square" rtlCol="0">
            <a:spAutoFit/>
          </a:bodyPr>
          <a:lstStyle/>
          <a:p>
            <a:r>
              <a:rPr lang="en-GB" sz="1000" dirty="0" smtClean="0">
                <a:latin typeface="Comic Sans MS" panose="030F0702030302020204" pitchFamily="66" charset="0"/>
              </a:rPr>
              <a:t>I need </a:t>
            </a:r>
            <a:r>
              <a:rPr lang="en-GB" sz="1000" dirty="0">
                <a:latin typeface="Comic Sans MS" panose="030F0702030302020204" pitchFamily="66" charset="0"/>
              </a:rPr>
              <a:t>to explain the overall motive for reform, but then also break it down into the different interpretations. By arguing that </a:t>
            </a:r>
            <a:r>
              <a:rPr lang="en-GB" sz="1000" dirty="0" smtClean="0">
                <a:latin typeface="Comic Sans MS" panose="030F0702030302020204" pitchFamily="66" charset="0"/>
              </a:rPr>
              <a:t>the </a:t>
            </a:r>
            <a:r>
              <a:rPr lang="en-GB" sz="1000" dirty="0">
                <a:latin typeface="Comic Sans MS" panose="030F0702030302020204" pitchFamily="66" charset="0"/>
              </a:rPr>
              <a:t>overall motive was to strengthen Russia and therefore </a:t>
            </a:r>
            <a:r>
              <a:rPr lang="en-GB" sz="1000" dirty="0" err="1">
                <a:latin typeface="Comic Sans MS" panose="030F0702030302020204" pitchFamily="66" charset="0"/>
              </a:rPr>
              <a:t>Tsardom</a:t>
            </a:r>
            <a:r>
              <a:rPr lang="en-GB" sz="1000" dirty="0">
                <a:latin typeface="Comic Sans MS" panose="030F0702030302020204" pitchFamily="66" charset="0"/>
              </a:rPr>
              <a:t>, I will be setting the </a:t>
            </a:r>
            <a:r>
              <a:rPr lang="en-GB" sz="1000" dirty="0" err="1">
                <a:latin typeface="Comic Sans MS" panose="030F0702030302020204" pitchFamily="66" charset="0"/>
              </a:rPr>
              <a:t>citeria</a:t>
            </a:r>
            <a:r>
              <a:rPr lang="en-GB" sz="1000" dirty="0">
                <a:latin typeface="Comic Sans MS" panose="030F0702030302020204" pitchFamily="66" charset="0"/>
              </a:rPr>
              <a:t> against which I will judge the success of each area of </a:t>
            </a:r>
            <a:r>
              <a:rPr lang="en-GB" sz="1000" dirty="0" smtClean="0">
                <a:latin typeface="Comic Sans MS" panose="030F0702030302020204" pitchFamily="66" charset="0"/>
              </a:rPr>
              <a:t>reform in the second part of the essay. </a:t>
            </a:r>
            <a:r>
              <a:rPr lang="en-GB" sz="1000" dirty="0">
                <a:latin typeface="Comic Sans MS" panose="030F0702030302020204" pitchFamily="66" charset="0"/>
              </a:rPr>
              <a:t>This will provide a link between the two ‘halves’ of the </a:t>
            </a:r>
            <a:r>
              <a:rPr lang="en-GB" sz="1000" dirty="0" smtClean="0">
                <a:latin typeface="Comic Sans MS" panose="030F0702030302020204" pitchFamily="66" charset="0"/>
              </a:rPr>
              <a:t>essay, </a:t>
            </a:r>
            <a:r>
              <a:rPr lang="en-GB" sz="1000" dirty="0">
                <a:latin typeface="Comic Sans MS" panose="030F0702030302020204" pitchFamily="66" charset="0"/>
              </a:rPr>
              <a:t>so that it </a:t>
            </a:r>
            <a:r>
              <a:rPr lang="en-GB" sz="1000" dirty="0" smtClean="0">
                <a:latin typeface="Comic Sans MS" panose="030F0702030302020204" pitchFamily="66" charset="0"/>
              </a:rPr>
              <a:t>runs together.</a:t>
            </a:r>
            <a:endParaRPr lang="en-GB" sz="1000" dirty="0">
              <a:latin typeface="Comic Sans MS" panose="030F0702030302020204" pitchFamily="66" charset="0"/>
            </a:endParaRPr>
          </a:p>
        </p:txBody>
      </p:sp>
      <p:sp>
        <p:nvSpPr>
          <p:cNvPr id="33" name="TextBox 32"/>
          <p:cNvSpPr txBox="1"/>
          <p:nvPr/>
        </p:nvSpPr>
        <p:spPr>
          <a:xfrm>
            <a:off x="2555776" y="5517232"/>
            <a:ext cx="6588224" cy="861774"/>
          </a:xfrm>
          <a:prstGeom prst="rect">
            <a:avLst/>
          </a:prstGeom>
          <a:noFill/>
        </p:spPr>
        <p:txBody>
          <a:bodyPr wrap="square" rtlCol="0">
            <a:spAutoFit/>
          </a:bodyPr>
          <a:lstStyle/>
          <a:p>
            <a:r>
              <a:rPr lang="en-GB" sz="1000" b="1" dirty="0" smtClean="0">
                <a:latin typeface="Comic Sans MS" panose="030F0702030302020204" pitchFamily="66" charset="0"/>
              </a:rPr>
              <a:t>Expectations: </a:t>
            </a:r>
            <a:r>
              <a:rPr lang="en-GB" sz="1000" dirty="0" smtClean="0">
                <a:latin typeface="Comic Sans MS" panose="030F0702030302020204" pitchFamily="66" charset="0"/>
              </a:rPr>
              <a:t>Explanation of the overall motive for reform, analysis and </a:t>
            </a:r>
            <a:r>
              <a:rPr lang="en-GB" sz="1000" dirty="0">
                <a:latin typeface="Comic Sans MS" panose="030F0702030302020204" pitchFamily="66" charset="0"/>
              </a:rPr>
              <a:t>e</a:t>
            </a:r>
            <a:r>
              <a:rPr lang="en-GB" sz="1000" dirty="0" smtClean="0">
                <a:latin typeface="Comic Sans MS" panose="030F0702030302020204" pitchFamily="66" charset="0"/>
              </a:rPr>
              <a:t>valuation of the different interpretations within it. This must then be used as criteria to judge success of various areas of reforms. I know the Emancipation </a:t>
            </a:r>
            <a:r>
              <a:rPr lang="en-GB" sz="1000" dirty="0" smtClean="0">
                <a:latin typeface="Comic Sans MS" panose="030F0702030302020204" pitchFamily="66" charset="0"/>
              </a:rPr>
              <a:t>is the key </a:t>
            </a:r>
            <a:r>
              <a:rPr lang="en-GB" sz="1000" dirty="0" smtClean="0">
                <a:latin typeface="Comic Sans MS" panose="030F0702030302020204" pitchFamily="66" charset="0"/>
              </a:rPr>
              <a:t>reform, but question also implies several other areas need to be considered. There will likely not be enough room to deal with all of them, so I must prioritise the most relevant. My conclusion must be introduced as a clear argument throughout and referred to regularly.</a:t>
            </a:r>
            <a:endParaRPr lang="en-GB" sz="1000" dirty="0">
              <a:latin typeface="Comic Sans MS" panose="030F0702030302020204" pitchFamily="66" charset="0"/>
            </a:endParaRPr>
          </a:p>
        </p:txBody>
      </p:sp>
      <p:sp>
        <p:nvSpPr>
          <p:cNvPr id="34" name="TextBox 33"/>
          <p:cNvSpPr txBox="1"/>
          <p:nvPr/>
        </p:nvSpPr>
        <p:spPr>
          <a:xfrm>
            <a:off x="2555776" y="6309320"/>
            <a:ext cx="6588224" cy="553998"/>
          </a:xfrm>
          <a:prstGeom prst="rect">
            <a:avLst/>
          </a:prstGeom>
          <a:noFill/>
        </p:spPr>
        <p:txBody>
          <a:bodyPr wrap="square" rtlCol="0">
            <a:spAutoFit/>
          </a:bodyPr>
          <a:lstStyle/>
          <a:p>
            <a:r>
              <a:rPr lang="en-GB" sz="1000" b="1" dirty="0" smtClean="0">
                <a:latin typeface="Comic Sans MS" panose="030F0702030302020204" pitchFamily="66" charset="0"/>
              </a:rPr>
              <a:t>Details / data: </a:t>
            </a:r>
            <a:r>
              <a:rPr lang="en-GB" sz="1000" dirty="0" smtClean="0">
                <a:latin typeface="Comic Sans MS" panose="030F0702030302020204" pitchFamily="66" charset="0"/>
              </a:rPr>
              <a:t>Historiography / names where possible, for motives but also success evaluations. Emancipation details, but also three other areas: legal, local government, education, military, economic </a:t>
            </a:r>
            <a:r>
              <a:rPr lang="en-GB" sz="1000" dirty="0" smtClean="0">
                <a:latin typeface="Comic Sans MS" panose="030F0702030302020204" pitchFamily="66" charset="0"/>
              </a:rPr>
              <a:t>(or could </a:t>
            </a:r>
            <a:r>
              <a:rPr lang="en-GB" sz="1000" dirty="0" smtClean="0">
                <a:latin typeface="Comic Sans MS" panose="030F0702030302020204" pitchFamily="66" charset="0"/>
              </a:rPr>
              <a:t>deal with military &amp; one more as a summary) – highlight the ones that most support my conclusion.</a:t>
            </a:r>
            <a:endParaRPr lang="en-GB" sz="1000" dirty="0">
              <a:latin typeface="Comic Sans MS" panose="030F0702030302020204" pitchFamily="66" charset="0"/>
            </a:endParaRPr>
          </a:p>
        </p:txBody>
      </p:sp>
    </p:spTree>
    <p:extLst>
      <p:ext uri="{BB962C8B-B14F-4D97-AF65-F5344CB8AC3E}">
        <p14:creationId xmlns:p14="http://schemas.microsoft.com/office/powerpoint/2010/main" val="3385958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764704"/>
          </a:xfrm>
        </p:spPr>
        <p:txBody>
          <a:bodyPr>
            <a:normAutofit/>
          </a:bodyPr>
          <a:lstStyle/>
          <a:p>
            <a:r>
              <a:rPr lang="en-GB" sz="2000" b="1" dirty="0" smtClean="0">
                <a:solidFill>
                  <a:srgbClr val="FF0000"/>
                </a:solidFill>
              </a:rPr>
              <a:t>ESSAY PLAN: Why and with what success did Alexander II impose so many reforms? </a:t>
            </a:r>
            <a:endParaRPr lang="en-GB" sz="2000" dirty="0">
              <a:solidFill>
                <a:srgbClr val="FF0000"/>
              </a:solidFill>
            </a:endParaRPr>
          </a:p>
        </p:txBody>
      </p:sp>
      <p:sp>
        <p:nvSpPr>
          <p:cNvPr id="6" name="Text Placeholder 5"/>
          <p:cNvSpPr>
            <a:spLocks noGrp="1"/>
          </p:cNvSpPr>
          <p:nvPr>
            <p:ph type="body" idx="1"/>
          </p:nvPr>
        </p:nvSpPr>
        <p:spPr>
          <a:xfrm>
            <a:off x="179512" y="548680"/>
            <a:ext cx="4328220" cy="360040"/>
          </a:xfrm>
        </p:spPr>
        <p:txBody>
          <a:bodyPr>
            <a:normAutofit fontScale="85000" lnSpcReduction="20000"/>
          </a:bodyPr>
          <a:lstStyle/>
          <a:p>
            <a:r>
              <a:rPr lang="en-GB" dirty="0" smtClean="0"/>
              <a:t>Possible Outline (by ‘argument’):</a:t>
            </a:r>
            <a:endParaRPr lang="en-GB" dirty="0"/>
          </a:p>
        </p:txBody>
      </p:sp>
      <p:sp>
        <p:nvSpPr>
          <p:cNvPr id="7" name="Content Placeholder 6"/>
          <p:cNvSpPr>
            <a:spLocks noGrp="1"/>
          </p:cNvSpPr>
          <p:nvPr>
            <p:ph sz="half" idx="2"/>
          </p:nvPr>
        </p:nvSpPr>
        <p:spPr>
          <a:xfrm>
            <a:off x="107504" y="836712"/>
            <a:ext cx="5760640" cy="5904656"/>
          </a:xfrm>
        </p:spPr>
        <p:txBody>
          <a:bodyPr>
            <a:normAutofit fontScale="92500" lnSpcReduction="20000"/>
          </a:bodyPr>
          <a:lstStyle/>
          <a:p>
            <a:pPr marL="0" indent="0">
              <a:buNone/>
            </a:pPr>
            <a:r>
              <a:rPr lang="en-GB" sz="1200" b="1" dirty="0" smtClean="0">
                <a:latin typeface="Comic Sans MS" panose="030F0702030302020204" pitchFamily="66" charset="0"/>
              </a:rPr>
              <a:t>Intro: </a:t>
            </a:r>
            <a:r>
              <a:rPr lang="en-GB" sz="1200" dirty="0" smtClean="0">
                <a:latin typeface="Comic Sans MS" panose="030F0702030302020204" pitchFamily="66" charset="0"/>
              </a:rPr>
              <a:t>Outline method and scope – leading to key argument as per conclusion.</a:t>
            </a:r>
          </a:p>
          <a:p>
            <a:pPr marL="0" indent="0">
              <a:buNone/>
            </a:pPr>
            <a:r>
              <a:rPr lang="en-GB" sz="1200" b="1" dirty="0" smtClean="0">
                <a:latin typeface="Comic Sans MS" panose="030F0702030302020204" pitchFamily="66" charset="0"/>
              </a:rPr>
              <a:t>A – Motives?</a:t>
            </a:r>
          </a:p>
          <a:p>
            <a:pPr marL="0" indent="0">
              <a:buNone/>
            </a:pPr>
            <a:r>
              <a:rPr lang="en-GB" sz="1200" dirty="0" smtClean="0">
                <a:latin typeface="Comic Sans MS" panose="030F0702030302020204" pitchFamily="66" charset="0"/>
              </a:rPr>
              <a:t>Historians disagree about exact motives, but clear Alexander II essentially was a conser</a:t>
            </a:r>
            <a:r>
              <a:rPr lang="en-GB" sz="1200" dirty="0">
                <a:latin typeface="Comic Sans MS" panose="030F0702030302020204" pitchFamily="66" charset="0"/>
              </a:rPr>
              <a:t>v</a:t>
            </a:r>
            <a:r>
              <a:rPr lang="en-GB" sz="1200" dirty="0" smtClean="0">
                <a:latin typeface="Comic Sans MS" panose="030F0702030302020204" pitchFamily="66" charset="0"/>
              </a:rPr>
              <a:t>ative figure and that his goal in reforming Russia was actually to preserve and strengthen </a:t>
            </a:r>
            <a:r>
              <a:rPr lang="en-GB" sz="1200" dirty="0" err="1" smtClean="0">
                <a:latin typeface="Comic Sans MS" panose="030F0702030302020204" pitchFamily="66" charset="0"/>
              </a:rPr>
              <a:t>Tsardom</a:t>
            </a:r>
            <a:r>
              <a:rPr lang="en-GB" sz="1200" dirty="0" smtClean="0">
                <a:latin typeface="Comic Sans MS" panose="030F0702030302020204" pitchFamily="66" charset="0"/>
              </a:rPr>
              <a:t> through strengthening Russia. Outline the different interpretations within this ‘umbrella’:</a:t>
            </a:r>
          </a:p>
          <a:p>
            <a:pPr marL="0" indent="0">
              <a:buNone/>
            </a:pPr>
            <a:r>
              <a:rPr lang="en-GB" sz="1200" dirty="0" smtClean="0">
                <a:latin typeface="Comic Sans MS" panose="030F0702030302020204" pitchFamily="66" charset="0"/>
              </a:rPr>
              <a:t>1. Crimean War</a:t>
            </a:r>
          </a:p>
          <a:p>
            <a:pPr marL="0" indent="0">
              <a:buNone/>
            </a:pPr>
            <a:r>
              <a:rPr lang="en-GB" sz="1200" dirty="0" smtClean="0">
                <a:latin typeface="Comic Sans MS" panose="030F0702030302020204" pitchFamily="66" charset="0"/>
              </a:rPr>
              <a:t>2. Marxist/Economic view</a:t>
            </a:r>
          </a:p>
          <a:p>
            <a:pPr marL="0" indent="0">
              <a:buNone/>
            </a:pPr>
            <a:r>
              <a:rPr lang="en-GB" sz="1200" dirty="0" smtClean="0">
                <a:latin typeface="Comic Sans MS" panose="030F0702030302020204" pitchFamily="66" charset="0"/>
              </a:rPr>
              <a:t>3. Fear of revolution</a:t>
            </a:r>
          </a:p>
          <a:p>
            <a:pPr marL="0" indent="0">
              <a:buNone/>
            </a:pPr>
            <a:r>
              <a:rPr lang="en-GB" sz="1200" dirty="0" smtClean="0">
                <a:latin typeface="Comic Sans MS" panose="030F0702030302020204" pitchFamily="66" charset="0"/>
              </a:rPr>
              <a:t>4. Zeitgeist (stress that while this may seem then that he was really interested in liberal reform, actually perhaps a reflection of the need to get westernisers on side to support </a:t>
            </a:r>
            <a:r>
              <a:rPr lang="en-GB" sz="1200" dirty="0" err="1" smtClean="0">
                <a:latin typeface="Comic Sans MS" panose="030F0702030302020204" pitchFamily="66" charset="0"/>
              </a:rPr>
              <a:t>Tsardom</a:t>
            </a:r>
            <a:r>
              <a:rPr lang="en-GB" sz="1200" dirty="0" smtClean="0">
                <a:latin typeface="Comic Sans MS" panose="030F0702030302020204" pitchFamily="66" charset="0"/>
              </a:rPr>
              <a:t>).</a:t>
            </a:r>
          </a:p>
          <a:p>
            <a:pPr marL="0" indent="0">
              <a:buNone/>
            </a:pPr>
            <a:r>
              <a:rPr lang="en-GB" sz="1200" dirty="0" smtClean="0">
                <a:latin typeface="Comic Sans MS" panose="030F0702030302020204" pitchFamily="66" charset="0"/>
              </a:rPr>
              <a:t>Link to second half of essay: stress criteria for judging success therefore whether he succeeded in strengthening </a:t>
            </a:r>
            <a:r>
              <a:rPr lang="en-GB" sz="1200" dirty="0" err="1" smtClean="0">
                <a:latin typeface="Comic Sans MS" panose="030F0702030302020204" pitchFamily="66" charset="0"/>
              </a:rPr>
              <a:t>Tsardom</a:t>
            </a:r>
            <a:r>
              <a:rPr lang="en-GB" sz="1200" dirty="0" smtClean="0">
                <a:latin typeface="Comic Sans MS" panose="030F0702030302020204" pitchFamily="66" charset="0"/>
              </a:rPr>
              <a:t> through strengthening Russia.</a:t>
            </a:r>
          </a:p>
          <a:p>
            <a:pPr marL="0" indent="0">
              <a:buNone/>
            </a:pPr>
            <a:r>
              <a:rPr lang="en-GB" sz="1200" b="1" dirty="0" smtClean="0">
                <a:latin typeface="Comic Sans MS" panose="030F0702030302020204" pitchFamily="66" charset="0"/>
              </a:rPr>
              <a:t>B – Success?</a:t>
            </a:r>
          </a:p>
          <a:p>
            <a:pPr marL="228600" indent="-228600">
              <a:buAutoNum type="arabicPeriod"/>
            </a:pPr>
            <a:r>
              <a:rPr lang="en-GB" sz="1200" dirty="0">
                <a:latin typeface="Comic Sans MS" panose="030F0702030302020204" pitchFamily="66" charset="0"/>
              </a:rPr>
              <a:t>Emancipations– achievements? Failures? Bring in some historiography and views at the time. Evaluate with your criteria for this issue at the end (i.e. good for Russia? Good  for </a:t>
            </a:r>
            <a:r>
              <a:rPr lang="en-GB" sz="1200" dirty="0" err="1">
                <a:latin typeface="Comic Sans MS" panose="030F0702030302020204" pitchFamily="66" charset="0"/>
              </a:rPr>
              <a:t>Tsardom</a:t>
            </a:r>
            <a:r>
              <a:rPr lang="en-GB" sz="1200" dirty="0" smtClean="0">
                <a:latin typeface="Comic Sans MS" panose="030F0702030302020204" pitchFamily="66" charset="0"/>
              </a:rPr>
              <a:t>? Opposition?) </a:t>
            </a:r>
            <a:endParaRPr lang="en-GB" sz="1200" dirty="0">
              <a:latin typeface="Comic Sans MS" panose="030F0702030302020204" pitchFamily="66" charset="0"/>
            </a:endParaRPr>
          </a:p>
          <a:p>
            <a:pPr marL="0" indent="0">
              <a:buNone/>
            </a:pPr>
            <a:r>
              <a:rPr lang="en-GB" sz="1200" dirty="0" smtClean="0"/>
              <a:t>2</a:t>
            </a:r>
            <a:r>
              <a:rPr lang="en-GB" sz="1200" dirty="0">
                <a:latin typeface="Comic Sans MS" panose="030F0702030302020204" pitchFamily="66" charset="0"/>
              </a:rPr>
              <a:t>. The </a:t>
            </a:r>
            <a:r>
              <a:rPr lang="en-GB" sz="1200" dirty="0" err="1">
                <a:latin typeface="Comic Sans MS" panose="030F0702030302020204" pitchFamily="66" charset="0"/>
              </a:rPr>
              <a:t>zemstva</a:t>
            </a:r>
            <a:r>
              <a:rPr lang="en-GB" sz="1200" dirty="0">
                <a:latin typeface="Comic Sans MS" panose="030F0702030302020204" pitchFamily="66" charset="0"/>
              </a:rPr>
              <a:t> system led to an establishment of political bodies with both noble and peasant representation. The Tsar however refused to allow a Duma.</a:t>
            </a:r>
          </a:p>
          <a:p>
            <a:pPr marL="0" indent="0">
              <a:buNone/>
            </a:pPr>
            <a:r>
              <a:rPr lang="en-GB" sz="1200" dirty="0">
                <a:latin typeface="Comic Sans MS" panose="030F0702030302020204" pitchFamily="66" charset="0"/>
              </a:rPr>
              <a:t>4. The legal reforms are often seen as Alexander´s most successful reform and they survived the repressive policies of his son Alexander III</a:t>
            </a:r>
            <a:r>
              <a:rPr lang="en-GB" sz="1200" dirty="0" smtClean="0">
                <a:latin typeface="Comic Sans MS" panose="030F0702030302020204" pitchFamily="66" charset="0"/>
              </a:rPr>
              <a:t>. But helped opposition grow.</a:t>
            </a:r>
            <a:endParaRPr lang="en-GB" sz="1200" dirty="0">
              <a:latin typeface="Comic Sans MS" panose="030F0702030302020204" pitchFamily="66" charset="0"/>
            </a:endParaRPr>
          </a:p>
          <a:p>
            <a:pPr marL="0" indent="0">
              <a:buNone/>
            </a:pPr>
            <a:r>
              <a:rPr lang="en-GB" sz="1200" dirty="0">
                <a:latin typeface="Comic Sans MS" panose="030F0702030302020204" pitchFamily="66" charset="0"/>
              </a:rPr>
              <a:t>5. The education reforms were far reaching. The number of students at universities was allowed to increase and censorship was relaxed. Women were allowed to enter universities. But it also led to a growth of a radical intelligentsia and these radicals finally killed the Tsar in 1881.</a:t>
            </a:r>
          </a:p>
          <a:p>
            <a:pPr marL="0" indent="0">
              <a:buNone/>
            </a:pPr>
            <a:r>
              <a:rPr lang="en-GB" sz="1200" dirty="0">
                <a:latin typeface="Comic Sans MS" panose="030F0702030302020204" pitchFamily="66" charset="0"/>
              </a:rPr>
              <a:t>6. The army was also reformed and the term of service was finally lowered to six years and brutal forms of punishment were abolished. But it cannot be concluded that the army gained in strength in any substantial way.</a:t>
            </a:r>
          </a:p>
          <a:p>
            <a:pPr marL="0" indent="0">
              <a:buNone/>
            </a:pPr>
            <a:r>
              <a:rPr lang="en-GB" sz="1200" b="1" dirty="0" smtClean="0">
                <a:latin typeface="Comic Sans MS" panose="030F0702030302020204" pitchFamily="66" charset="0"/>
              </a:rPr>
              <a:t>Conclusion? </a:t>
            </a:r>
          </a:p>
          <a:p>
            <a:pPr marL="0" indent="0">
              <a:buNone/>
            </a:pPr>
            <a:r>
              <a:rPr lang="en-GB" sz="1200" dirty="0" smtClean="0">
                <a:latin typeface="Comic Sans MS" panose="030F0702030302020204" pitchFamily="66" charset="0"/>
              </a:rPr>
              <a:t>Alexander´s </a:t>
            </a:r>
            <a:r>
              <a:rPr lang="en-GB" sz="1200" dirty="0">
                <a:latin typeface="Comic Sans MS" panose="030F0702030302020204" pitchFamily="66" charset="0"/>
              </a:rPr>
              <a:t>aim was primarily </a:t>
            </a:r>
            <a:r>
              <a:rPr lang="en-GB" sz="1200" dirty="0" smtClean="0">
                <a:latin typeface="Comic Sans MS" panose="030F0702030302020204" pitchFamily="66" charset="0"/>
              </a:rPr>
              <a:t>conservative = strengthen </a:t>
            </a:r>
            <a:r>
              <a:rPr lang="en-GB" sz="1200" dirty="0">
                <a:latin typeface="Comic Sans MS" panose="030F0702030302020204" pitchFamily="66" charset="0"/>
              </a:rPr>
              <a:t>Russia and the institution of </a:t>
            </a:r>
            <a:r>
              <a:rPr lang="en-GB" sz="1200" dirty="0" err="1">
                <a:latin typeface="Comic Sans MS" panose="030F0702030302020204" pitchFamily="66" charset="0"/>
              </a:rPr>
              <a:t>Tsardom</a:t>
            </a:r>
            <a:r>
              <a:rPr lang="en-GB" sz="1200" dirty="0">
                <a:latin typeface="Comic Sans MS" panose="030F0702030302020204" pitchFamily="66" charset="0"/>
              </a:rPr>
              <a:t>. To do that an army reform was necessary which led to the emancipation reform, </a:t>
            </a:r>
            <a:r>
              <a:rPr lang="en-GB" sz="1200" dirty="0" err="1">
                <a:latin typeface="Comic Sans MS" panose="030F0702030302020204" pitchFamily="66" charset="0"/>
              </a:rPr>
              <a:t>zemstvas</a:t>
            </a:r>
            <a:r>
              <a:rPr lang="en-GB" sz="1200" dirty="0">
                <a:latin typeface="Comic Sans MS" panose="030F0702030302020204" pitchFamily="66" charset="0"/>
              </a:rPr>
              <a:t> and legal reforms. Another possible reason was probably fear of revolution from below. As has been clearly shown in the text you will find historians supporting either the ´failure- or the success´ view i.e. that the reforms were insufficient or a first but significant step forward. </a:t>
            </a:r>
            <a:r>
              <a:rPr lang="en-GB" sz="1200" dirty="0" smtClean="0">
                <a:latin typeface="Comic Sans MS" panose="030F0702030302020204" pitchFamily="66" charset="0"/>
              </a:rPr>
              <a:t> It </a:t>
            </a:r>
            <a:r>
              <a:rPr lang="en-GB" sz="1200" dirty="0">
                <a:latin typeface="Comic Sans MS" panose="030F0702030302020204" pitchFamily="66" charset="0"/>
              </a:rPr>
              <a:t>can be discussed whether his reforms strengthened Russia. What is clear is that they did not strengthen </a:t>
            </a:r>
            <a:r>
              <a:rPr lang="en-GB" sz="1200" dirty="0" err="1">
                <a:latin typeface="Comic Sans MS" panose="030F0702030302020204" pitchFamily="66" charset="0"/>
              </a:rPr>
              <a:t>Tsardom</a:t>
            </a:r>
            <a:r>
              <a:rPr lang="en-GB" sz="1200" dirty="0">
                <a:latin typeface="Comic Sans MS" panose="030F0702030302020204" pitchFamily="66" charset="0"/>
              </a:rPr>
              <a:t>. He was faced with opposition from most groups and was finally assassinated in 1881</a:t>
            </a:r>
          </a:p>
          <a:p>
            <a:pPr marL="0" indent="0">
              <a:buNone/>
            </a:pPr>
            <a:endParaRPr lang="en-GB" sz="1000" b="1" dirty="0" smtClean="0">
              <a:latin typeface="Comic Sans MS" panose="030F0702030302020204" pitchFamily="66" charset="0"/>
            </a:endParaRPr>
          </a:p>
        </p:txBody>
      </p:sp>
      <p:sp>
        <p:nvSpPr>
          <p:cNvPr id="8" name="Text Placeholder 7"/>
          <p:cNvSpPr>
            <a:spLocks noGrp="1"/>
          </p:cNvSpPr>
          <p:nvPr>
            <p:ph type="body" sz="quarter" idx="3"/>
          </p:nvPr>
        </p:nvSpPr>
        <p:spPr>
          <a:xfrm>
            <a:off x="5940152" y="548680"/>
            <a:ext cx="2889647" cy="576064"/>
          </a:xfrm>
        </p:spPr>
        <p:txBody>
          <a:bodyPr>
            <a:normAutofit fontScale="77500" lnSpcReduction="20000"/>
          </a:bodyPr>
          <a:lstStyle/>
          <a:p>
            <a:r>
              <a:rPr lang="en-GB" dirty="0" smtClean="0"/>
              <a:t>Details I would use to support:</a:t>
            </a:r>
            <a:endParaRPr lang="en-GB" dirty="0"/>
          </a:p>
        </p:txBody>
      </p:sp>
      <p:sp>
        <p:nvSpPr>
          <p:cNvPr id="9" name="Content Placeholder 8"/>
          <p:cNvSpPr>
            <a:spLocks noGrp="1"/>
          </p:cNvSpPr>
          <p:nvPr>
            <p:ph sz="quarter" idx="4"/>
          </p:nvPr>
        </p:nvSpPr>
        <p:spPr>
          <a:xfrm>
            <a:off x="6012160" y="1196752"/>
            <a:ext cx="2674640" cy="5472608"/>
          </a:xfrm>
        </p:spPr>
        <p:txBody>
          <a:bodyPr/>
          <a:lstStyle/>
          <a:p>
            <a:endParaRPr lang="en-GB" dirty="0"/>
          </a:p>
        </p:txBody>
      </p:sp>
    </p:spTree>
    <p:extLst>
      <p:ext uri="{BB962C8B-B14F-4D97-AF65-F5344CB8AC3E}">
        <p14:creationId xmlns:p14="http://schemas.microsoft.com/office/powerpoint/2010/main" val="6908183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1.53290.0"/>
</version>
</file>

<file path=customXml/itemProps1.xml><?xml version="1.0" encoding="utf-8"?>
<ds:datastoreItem xmlns:ds="http://schemas.openxmlformats.org/officeDocument/2006/customXml" ds:itemID="{F0842228-2911-4E05-8195-1863B0AA88FA}">
  <ds:schemaRefs/>
</ds:datastoreItem>
</file>

<file path=docProps/app.xml><?xml version="1.0" encoding="utf-8"?>
<Properties xmlns="http://schemas.openxmlformats.org/officeDocument/2006/extended-properties" xmlns:vt="http://schemas.openxmlformats.org/officeDocument/2006/docPropsVTypes">
  <TotalTime>656</TotalTime>
  <Words>1670</Words>
  <Application>Microsoft Office PowerPoint</Application>
  <PresentationFormat>On-screen Show (4:3)</PresentationFormat>
  <Paragraphs>66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ESSAY PLAN: Why and with what success did Alexander II impose so many reforms? </vt:lpstr>
      <vt:lpstr>PowerPoint Presentation</vt:lpstr>
      <vt:lpstr>ESSAY PLAN: Why and with what success did Alexander II impose so many reforms?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Tipney</dc:creator>
  <cp:lastModifiedBy>James Tipney</cp:lastModifiedBy>
  <cp:revision>19</cp:revision>
  <dcterms:created xsi:type="dcterms:W3CDTF">2015-08-08T09:58:26Z</dcterms:created>
  <dcterms:modified xsi:type="dcterms:W3CDTF">2015-08-10T08:58:12Z</dcterms:modified>
</cp:coreProperties>
</file>