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48" d="100"/>
          <a:sy n="48" d="100"/>
        </p:scale>
        <p:origin x="82" y="2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F79513-9FE7-4125-8B10-22D58ACEC046}"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40333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F79513-9FE7-4125-8B10-22D58ACEC046}"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4090403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F79513-9FE7-4125-8B10-22D58ACEC046}"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17485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F79513-9FE7-4125-8B10-22D58ACEC046}"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3219621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F79513-9FE7-4125-8B10-22D58ACEC046}" type="datetimeFigureOut">
              <a:rPr lang="en-GB" smtClean="0"/>
              <a:t>05/02/2016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160802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F79513-9FE7-4125-8B10-22D58ACEC046}" type="datetimeFigureOut">
              <a:rPr lang="en-GB" smtClean="0"/>
              <a:t>05/02/2016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117647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F79513-9FE7-4125-8B10-22D58ACEC046}" type="datetimeFigureOut">
              <a:rPr lang="en-GB" smtClean="0"/>
              <a:t>05/02/2016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69638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F79513-9FE7-4125-8B10-22D58ACEC046}" type="datetimeFigureOut">
              <a:rPr lang="en-GB" smtClean="0"/>
              <a:t>05/02/2016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403830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79513-9FE7-4125-8B10-22D58ACEC046}" type="datetimeFigureOut">
              <a:rPr lang="en-GB" smtClean="0"/>
              <a:t>05/02/2016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367373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79513-9FE7-4125-8B10-22D58ACEC046}" type="datetimeFigureOut">
              <a:rPr lang="en-GB" smtClean="0"/>
              <a:t>05/02/2016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77761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79513-9FE7-4125-8B10-22D58ACEC046}" type="datetimeFigureOut">
              <a:rPr lang="en-GB" smtClean="0"/>
              <a:t>05/02/2016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2D1A97-716E-485B-B89E-0C0D74E2F4DE}" type="slidenum">
              <a:rPr lang="en-GB" smtClean="0"/>
              <a:t>‹#›</a:t>
            </a:fld>
            <a:endParaRPr lang="en-GB"/>
          </a:p>
        </p:txBody>
      </p:sp>
    </p:spTree>
    <p:extLst>
      <p:ext uri="{BB962C8B-B14F-4D97-AF65-F5344CB8AC3E}">
        <p14:creationId xmlns:p14="http://schemas.microsoft.com/office/powerpoint/2010/main" val="167908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79513-9FE7-4125-8B10-22D58ACEC046}" type="datetimeFigureOut">
              <a:rPr lang="en-GB" smtClean="0"/>
              <a:t>05/02/2016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D1A97-716E-485B-B89E-0C0D74E2F4DE}" type="slidenum">
              <a:rPr lang="en-GB" smtClean="0"/>
              <a:t>‹#›</a:t>
            </a:fld>
            <a:endParaRPr lang="en-GB"/>
          </a:p>
        </p:txBody>
      </p:sp>
    </p:spTree>
    <p:extLst>
      <p:ext uri="{BB962C8B-B14F-4D97-AF65-F5344CB8AC3E}">
        <p14:creationId xmlns:p14="http://schemas.microsoft.com/office/powerpoint/2010/main" val="1001833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b="1" dirty="0" smtClean="0">
                <a:solidFill>
                  <a:srgbClr val="FF0000"/>
                </a:solidFill>
              </a:rPr>
              <a:t>The History Internal Assessment </a:t>
            </a:r>
            <a:endParaRPr lang="en-GB" b="1" dirty="0">
              <a:solidFill>
                <a:srgbClr val="FF0000"/>
              </a:solidFill>
            </a:endParaRPr>
          </a:p>
        </p:txBody>
      </p:sp>
      <p:sp>
        <p:nvSpPr>
          <p:cNvPr id="5" name="Text Placeholder 4"/>
          <p:cNvSpPr>
            <a:spLocks noGrp="1"/>
          </p:cNvSpPr>
          <p:nvPr>
            <p:ph type="body" idx="1"/>
          </p:nvPr>
        </p:nvSpPr>
        <p:spPr/>
        <p:txBody>
          <a:bodyPr/>
          <a:lstStyle/>
          <a:p>
            <a:r>
              <a:rPr lang="en-GB" dirty="0" smtClean="0"/>
              <a:t>Key Questions:</a:t>
            </a:r>
            <a:endParaRPr lang="en-GB" dirty="0"/>
          </a:p>
        </p:txBody>
      </p:sp>
      <p:sp>
        <p:nvSpPr>
          <p:cNvPr id="6" name="Content Placeholder 5"/>
          <p:cNvSpPr>
            <a:spLocks noGrp="1"/>
          </p:cNvSpPr>
          <p:nvPr>
            <p:ph sz="half" idx="2"/>
          </p:nvPr>
        </p:nvSpPr>
        <p:spPr/>
        <p:txBody>
          <a:bodyPr/>
          <a:lstStyle/>
          <a:p>
            <a:r>
              <a:rPr lang="en-GB" dirty="0" smtClean="0"/>
              <a:t>What are the key assessment elements?</a:t>
            </a:r>
          </a:p>
          <a:p>
            <a:r>
              <a:rPr lang="en-GB" dirty="0" smtClean="0"/>
              <a:t>How long should it be?</a:t>
            </a:r>
          </a:p>
          <a:p>
            <a:r>
              <a:rPr lang="en-GB" dirty="0" smtClean="0"/>
              <a:t>What is an appropriate topic?</a:t>
            </a:r>
          </a:p>
          <a:p>
            <a:r>
              <a:rPr lang="en-GB" dirty="0" smtClean="0"/>
              <a:t>How will it be marked?</a:t>
            </a:r>
          </a:p>
          <a:p>
            <a:r>
              <a:rPr lang="en-GB" dirty="0" smtClean="0"/>
              <a:t>What is the role of the teacher?</a:t>
            </a:r>
          </a:p>
          <a:p>
            <a:endParaRPr lang="en-GB" dirty="0" smtClean="0"/>
          </a:p>
          <a:p>
            <a:endParaRPr lang="en-GB" dirty="0"/>
          </a:p>
        </p:txBody>
      </p:sp>
      <p:sp>
        <p:nvSpPr>
          <p:cNvPr id="7" name="Text Placeholder 6"/>
          <p:cNvSpPr>
            <a:spLocks noGrp="1"/>
          </p:cNvSpPr>
          <p:nvPr>
            <p:ph type="body" sz="quarter" idx="3"/>
          </p:nvPr>
        </p:nvSpPr>
        <p:spPr/>
        <p:txBody>
          <a:bodyPr/>
          <a:lstStyle/>
          <a:p>
            <a:endParaRPr lang="en-GB" dirty="0"/>
          </a:p>
        </p:txBody>
      </p:sp>
      <p:sp>
        <p:nvSpPr>
          <p:cNvPr id="8" name="Content Placeholder 7"/>
          <p:cNvSpPr>
            <a:spLocks noGrp="1"/>
          </p:cNvSpPr>
          <p:nvPr>
            <p:ph sz="quarter" idx="4"/>
          </p:nvPr>
        </p:nvSpPr>
        <p:spPr/>
        <p:txBody>
          <a:bodyPr/>
          <a:lstStyle/>
          <a:p>
            <a:endParaRPr lang="en-GB"/>
          </a:p>
        </p:txBody>
      </p:sp>
      <p:pic>
        <p:nvPicPr>
          <p:cNvPr id="9" name="Picture 8"/>
          <p:cNvPicPr>
            <a:picLocks noChangeAspect="1"/>
          </p:cNvPicPr>
          <p:nvPr/>
        </p:nvPicPr>
        <p:blipFill>
          <a:blip r:embed="rId2"/>
          <a:stretch>
            <a:fillRect/>
          </a:stretch>
        </p:blipFill>
        <p:spPr>
          <a:xfrm>
            <a:off x="5775846" y="2093119"/>
            <a:ext cx="5975896" cy="3976687"/>
          </a:xfrm>
          <a:prstGeom prst="rect">
            <a:avLst/>
          </a:prstGeom>
        </p:spPr>
      </p:pic>
    </p:spTree>
    <p:extLst>
      <p:ext uri="{BB962C8B-B14F-4D97-AF65-F5344CB8AC3E}">
        <p14:creationId xmlns:p14="http://schemas.microsoft.com/office/powerpoint/2010/main" val="2207223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What is the Internal Assessment?</a:t>
            </a:r>
            <a:endParaRPr lang="en-GB" b="1" dirty="0">
              <a:solidFill>
                <a:srgbClr val="FF0000"/>
              </a:solidFill>
            </a:endParaRPr>
          </a:p>
        </p:txBody>
      </p:sp>
      <p:sp>
        <p:nvSpPr>
          <p:cNvPr id="3" name="Text Placeholder 2"/>
          <p:cNvSpPr>
            <a:spLocks noGrp="1"/>
          </p:cNvSpPr>
          <p:nvPr>
            <p:ph type="body" idx="1"/>
          </p:nvPr>
        </p:nvSpPr>
        <p:spPr/>
        <p:txBody>
          <a:bodyPr/>
          <a:lstStyle/>
          <a:p>
            <a:endParaRPr lang="en-GB"/>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74336" y="1270634"/>
            <a:ext cx="5997864" cy="5316289"/>
          </a:xfrm>
        </p:spPr>
      </p:pic>
      <p:sp>
        <p:nvSpPr>
          <p:cNvPr id="5" name="Text Placeholder 4"/>
          <p:cNvSpPr>
            <a:spLocks noGrp="1"/>
          </p:cNvSpPr>
          <p:nvPr>
            <p:ph type="body" sz="quarter" idx="3"/>
          </p:nvPr>
        </p:nvSpPr>
        <p:spPr>
          <a:xfrm>
            <a:off x="6172200" y="1513204"/>
            <a:ext cx="5183188" cy="539115"/>
          </a:xfrm>
        </p:spPr>
        <p:txBody>
          <a:bodyPr/>
          <a:lstStyle/>
          <a:p>
            <a:r>
              <a:rPr lang="en-GB" dirty="0" smtClean="0"/>
              <a:t>Key features:</a:t>
            </a:r>
            <a:endParaRPr lang="en-GB" dirty="0"/>
          </a:p>
        </p:txBody>
      </p:sp>
      <p:sp>
        <p:nvSpPr>
          <p:cNvPr id="6" name="Content Placeholder 5"/>
          <p:cNvSpPr>
            <a:spLocks noGrp="1"/>
          </p:cNvSpPr>
          <p:nvPr>
            <p:ph sz="quarter" idx="4"/>
          </p:nvPr>
        </p:nvSpPr>
        <p:spPr>
          <a:xfrm>
            <a:off x="6172200" y="2052320"/>
            <a:ext cx="5183188" cy="4291330"/>
          </a:xfrm>
        </p:spPr>
        <p:txBody>
          <a:bodyPr>
            <a:normAutofit fontScale="85000" lnSpcReduction="10000"/>
          </a:bodyPr>
          <a:lstStyle/>
          <a:p>
            <a:r>
              <a:rPr lang="en-GB" dirty="0" smtClean="0"/>
              <a:t>A genuine historical question.</a:t>
            </a:r>
          </a:p>
          <a:p>
            <a:r>
              <a:rPr lang="en-GB" dirty="0" smtClean="0"/>
              <a:t>It must be specific and debatable (alternate view points/explanations)</a:t>
            </a:r>
          </a:p>
          <a:p>
            <a:r>
              <a:rPr lang="en-GB" dirty="0" smtClean="0"/>
              <a:t>Researched independently, written to a 2,200 word limit</a:t>
            </a:r>
          </a:p>
          <a:p>
            <a:r>
              <a:rPr lang="en-GB" dirty="0" smtClean="0"/>
              <a:t>Fully cited – MLA 7 </a:t>
            </a:r>
          </a:p>
          <a:p>
            <a:r>
              <a:rPr lang="en-GB" dirty="0" smtClean="0"/>
              <a:t>Primary and secondary sources should be used. The overwhelming number of secondary sources should be historians</a:t>
            </a:r>
          </a:p>
          <a:p>
            <a:r>
              <a:rPr lang="en-GB" dirty="0" smtClean="0"/>
              <a:t>Two sources must be evaluated for usefulness and reliability.</a:t>
            </a:r>
            <a:endParaRPr lang="en-GB" dirty="0"/>
          </a:p>
        </p:txBody>
      </p:sp>
    </p:spTree>
    <p:extLst>
      <p:ext uri="{BB962C8B-B14F-4D97-AF65-F5344CB8AC3E}">
        <p14:creationId xmlns:p14="http://schemas.microsoft.com/office/powerpoint/2010/main" val="109404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What about my question?</a:t>
            </a:r>
            <a:endParaRPr lang="en-GB" b="1" dirty="0">
              <a:solidFill>
                <a:srgbClr val="FF0000"/>
              </a:solidFill>
            </a:endParaRPr>
          </a:p>
        </p:txBody>
      </p:sp>
      <p:sp>
        <p:nvSpPr>
          <p:cNvPr id="3" name="Text Placeholder 2"/>
          <p:cNvSpPr>
            <a:spLocks noGrp="1"/>
          </p:cNvSpPr>
          <p:nvPr>
            <p:ph type="body" idx="1"/>
          </p:nvPr>
        </p:nvSpPr>
        <p:spPr/>
        <p:txBody>
          <a:bodyPr/>
          <a:lstStyle/>
          <a:p>
            <a:r>
              <a:rPr lang="en-GB" dirty="0" smtClean="0"/>
              <a:t>Requirements:</a:t>
            </a:r>
            <a:endParaRPr lang="en-GB" dirty="0"/>
          </a:p>
        </p:txBody>
      </p:sp>
      <p:sp>
        <p:nvSpPr>
          <p:cNvPr id="4" name="Content Placeholder 3"/>
          <p:cNvSpPr>
            <a:spLocks noGrp="1"/>
          </p:cNvSpPr>
          <p:nvPr>
            <p:ph sz="half" idx="2"/>
          </p:nvPr>
        </p:nvSpPr>
        <p:spPr/>
        <p:txBody>
          <a:bodyPr>
            <a:normAutofit lnSpcReduction="10000"/>
          </a:bodyPr>
          <a:lstStyle/>
          <a:p>
            <a:r>
              <a:rPr lang="en-GB" dirty="0" smtClean="0"/>
              <a:t>Originated by the student</a:t>
            </a:r>
          </a:p>
          <a:p>
            <a:r>
              <a:rPr lang="en-GB" dirty="0" smtClean="0"/>
              <a:t>Must be focused and arguable</a:t>
            </a:r>
          </a:p>
          <a:p>
            <a:r>
              <a:rPr lang="en-GB" dirty="0" smtClean="0"/>
              <a:t>Cannot deal with subject matter within the last 10 years</a:t>
            </a:r>
          </a:p>
          <a:p>
            <a:r>
              <a:rPr lang="en-GB" dirty="0" smtClean="0"/>
              <a:t>Must be within the subject definitions (e.g. film / sports can go very wrong)</a:t>
            </a:r>
          </a:p>
          <a:p>
            <a:r>
              <a:rPr lang="en-GB" dirty="0" smtClean="0"/>
              <a:t>Free choice of time period / topic</a:t>
            </a:r>
          </a:p>
          <a:p>
            <a:endParaRPr lang="en-GB" dirty="0"/>
          </a:p>
        </p:txBody>
      </p:sp>
      <p:sp>
        <p:nvSpPr>
          <p:cNvPr id="5" name="Text Placeholder 4"/>
          <p:cNvSpPr>
            <a:spLocks noGrp="1"/>
          </p:cNvSpPr>
          <p:nvPr>
            <p:ph type="body" sz="quarter" idx="3"/>
          </p:nvPr>
        </p:nvSpPr>
        <p:spPr/>
        <p:txBody>
          <a:bodyPr/>
          <a:lstStyle/>
          <a:p>
            <a:r>
              <a:rPr lang="en-GB" dirty="0" smtClean="0"/>
              <a:t>Examples:</a:t>
            </a:r>
            <a:endParaRPr lang="en-GB" dirty="0"/>
          </a:p>
        </p:txBody>
      </p:sp>
      <p:sp>
        <p:nvSpPr>
          <p:cNvPr id="8" name="TextBox 7"/>
          <p:cNvSpPr txBox="1"/>
          <p:nvPr/>
        </p:nvSpPr>
        <p:spPr>
          <a:xfrm>
            <a:off x="6263640" y="2505075"/>
            <a:ext cx="5692140" cy="3539430"/>
          </a:xfrm>
          <a:prstGeom prst="rect">
            <a:avLst/>
          </a:prstGeom>
          <a:noFill/>
        </p:spPr>
        <p:txBody>
          <a:bodyPr wrap="square" rtlCol="0">
            <a:spAutoFit/>
          </a:bodyPr>
          <a:lstStyle/>
          <a:p>
            <a:r>
              <a:rPr lang="en-GB" sz="2800" b="1" dirty="0" smtClean="0">
                <a:solidFill>
                  <a:schemeClr val="accent1">
                    <a:lumMod val="75000"/>
                  </a:schemeClr>
                </a:solidFill>
              </a:rPr>
              <a:t>A historical topic or theme using a variety of sources</a:t>
            </a:r>
          </a:p>
          <a:p>
            <a:endParaRPr lang="en-GB" sz="2800" b="1" dirty="0">
              <a:solidFill>
                <a:schemeClr val="accent1">
                  <a:lumMod val="75000"/>
                </a:schemeClr>
              </a:solidFill>
            </a:endParaRPr>
          </a:p>
          <a:p>
            <a:r>
              <a:rPr lang="en-GB" sz="2800" b="1" dirty="0" smtClean="0">
                <a:solidFill>
                  <a:schemeClr val="accent1">
                    <a:lumMod val="75000"/>
                  </a:schemeClr>
                </a:solidFill>
              </a:rPr>
              <a:t>A historical topic based on fieldwork, for example, a museum or archaeological site</a:t>
            </a:r>
          </a:p>
          <a:p>
            <a:endParaRPr lang="en-GB" sz="2800" b="1" dirty="0">
              <a:solidFill>
                <a:schemeClr val="accent1">
                  <a:lumMod val="75000"/>
                </a:schemeClr>
              </a:solidFill>
            </a:endParaRPr>
          </a:p>
          <a:p>
            <a:r>
              <a:rPr lang="en-GB" sz="2800" b="1" dirty="0" smtClean="0">
                <a:solidFill>
                  <a:schemeClr val="accent1">
                    <a:lumMod val="75000"/>
                  </a:schemeClr>
                </a:solidFill>
              </a:rPr>
              <a:t>A local history study</a:t>
            </a:r>
            <a:endParaRPr lang="en-GB" sz="2800" b="1" dirty="0">
              <a:solidFill>
                <a:schemeClr val="accent1">
                  <a:lumMod val="75000"/>
                </a:schemeClr>
              </a:solidFill>
            </a:endParaRPr>
          </a:p>
        </p:txBody>
      </p:sp>
      <p:sp>
        <p:nvSpPr>
          <p:cNvPr id="9" name="Content Placeholder 8"/>
          <p:cNvSpPr>
            <a:spLocks noGrp="1"/>
          </p:cNvSpPr>
          <p:nvPr>
            <p:ph sz="quarter" idx="4"/>
          </p:nvPr>
        </p:nvSpPr>
        <p:spPr/>
        <p:txBody>
          <a:bodyPr/>
          <a:lstStyle/>
          <a:p>
            <a:endParaRPr lang="en-GB"/>
          </a:p>
        </p:txBody>
      </p:sp>
    </p:spTree>
    <p:extLst>
      <p:ext uri="{BB962C8B-B14F-4D97-AF65-F5344CB8AC3E}">
        <p14:creationId xmlns:p14="http://schemas.microsoft.com/office/powerpoint/2010/main" val="403505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Formulating a good question:</a:t>
            </a:r>
            <a:endParaRPr lang="en-GB" b="1"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GB" b="1" dirty="0" smtClean="0"/>
              <a:t>How systematic </a:t>
            </a:r>
            <a:r>
              <a:rPr lang="en-GB" dirty="0" smtClean="0"/>
              <a:t>were the deportations of the Jewish population of Dusseldorf to Minsk between 1941 and 1942?</a:t>
            </a:r>
          </a:p>
          <a:p>
            <a:pPr marL="514350" indent="-514350">
              <a:buAutoNum type="arabicPeriod"/>
            </a:pPr>
            <a:r>
              <a:rPr lang="en-GB" b="1" dirty="0" smtClean="0">
                <a:solidFill>
                  <a:schemeClr val="accent1">
                    <a:lumMod val="75000"/>
                  </a:schemeClr>
                </a:solidFill>
              </a:rPr>
              <a:t>How significant </a:t>
            </a:r>
            <a:r>
              <a:rPr lang="en-GB" dirty="0" smtClean="0">
                <a:solidFill>
                  <a:schemeClr val="accent1">
                    <a:lumMod val="75000"/>
                  </a:schemeClr>
                </a:solidFill>
              </a:rPr>
              <a:t>were economic problems as a cause of the Bamberg Witch Trials (1623–1633)?</a:t>
            </a:r>
          </a:p>
          <a:p>
            <a:pPr marL="514350" indent="-514350">
              <a:buAutoNum type="arabicPeriod"/>
            </a:pPr>
            <a:r>
              <a:rPr lang="en-GB" dirty="0" smtClean="0"/>
              <a:t>What were the </a:t>
            </a:r>
            <a:r>
              <a:rPr lang="en-GB" b="1" dirty="0" smtClean="0"/>
              <a:t>most important reasons </a:t>
            </a:r>
            <a:r>
              <a:rPr lang="en-GB" dirty="0" smtClean="0"/>
              <a:t>for the failure of Operation Market Garden?</a:t>
            </a:r>
          </a:p>
          <a:p>
            <a:pPr marL="514350" indent="-514350">
              <a:buAutoNum type="arabicPeriod"/>
            </a:pPr>
            <a:r>
              <a:rPr lang="en-GB" b="1" dirty="0" smtClean="0">
                <a:solidFill>
                  <a:schemeClr val="accent1">
                    <a:lumMod val="75000"/>
                  </a:schemeClr>
                </a:solidFill>
              </a:rPr>
              <a:t>To what extent </a:t>
            </a:r>
            <a:r>
              <a:rPr lang="en-GB" dirty="0" smtClean="0">
                <a:solidFill>
                  <a:schemeClr val="accent1">
                    <a:lumMod val="75000"/>
                  </a:schemeClr>
                </a:solidFill>
              </a:rPr>
              <a:t>was weak leadership responsible for the collapse of the Egyptian Old Kingdom in 2125 BC?</a:t>
            </a:r>
            <a:endParaRPr lang="en-GB" dirty="0">
              <a:solidFill>
                <a:schemeClr val="accent1">
                  <a:lumMod val="75000"/>
                </a:schemeClr>
              </a:solidFill>
            </a:endParaRPr>
          </a:p>
        </p:txBody>
      </p:sp>
    </p:spTree>
    <p:extLst>
      <p:ext uri="{BB962C8B-B14F-4D97-AF65-F5344CB8AC3E}">
        <p14:creationId xmlns:p14="http://schemas.microsoft.com/office/powerpoint/2010/main" val="245002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8579"/>
          </a:xfrm>
        </p:spPr>
        <p:txBody>
          <a:bodyPr/>
          <a:lstStyle/>
          <a:p>
            <a:r>
              <a:rPr lang="en-GB" b="1" dirty="0" smtClean="0">
                <a:solidFill>
                  <a:srgbClr val="FF0000"/>
                </a:solidFill>
              </a:rPr>
              <a:t>How will it be marked?</a:t>
            </a:r>
            <a:endParaRPr lang="en-GB" b="1"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850" y="1303704"/>
            <a:ext cx="11140950" cy="4762323"/>
          </a:xfrm>
        </p:spPr>
      </p:pic>
      <p:sp>
        <p:nvSpPr>
          <p:cNvPr id="5" name="TextBox 4"/>
          <p:cNvSpPr txBox="1"/>
          <p:nvPr/>
        </p:nvSpPr>
        <p:spPr>
          <a:xfrm>
            <a:off x="422910" y="1303704"/>
            <a:ext cx="8149590" cy="369332"/>
          </a:xfrm>
          <a:prstGeom prst="rect">
            <a:avLst/>
          </a:prstGeom>
          <a:noFill/>
        </p:spPr>
        <p:txBody>
          <a:bodyPr wrap="square" rtlCol="0">
            <a:spAutoFit/>
          </a:bodyPr>
          <a:lstStyle/>
          <a:p>
            <a:r>
              <a:rPr lang="en-GB" b="1" dirty="0" smtClean="0"/>
              <a:t>See the document for full criteria.</a:t>
            </a:r>
            <a:endParaRPr lang="en-GB" b="1" dirty="0"/>
          </a:p>
        </p:txBody>
      </p:sp>
    </p:spTree>
    <p:extLst>
      <p:ext uri="{BB962C8B-B14F-4D97-AF65-F5344CB8AC3E}">
        <p14:creationId xmlns:p14="http://schemas.microsoft.com/office/powerpoint/2010/main" val="314198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4370"/>
          </a:xfrm>
        </p:spPr>
        <p:txBody>
          <a:bodyPr>
            <a:normAutofit fontScale="90000"/>
          </a:bodyPr>
          <a:lstStyle/>
          <a:p>
            <a:r>
              <a:rPr lang="en-GB" b="1" dirty="0" smtClean="0">
                <a:solidFill>
                  <a:srgbClr val="FF0000"/>
                </a:solidFill>
              </a:rPr>
              <a:t>What is the role of the teacher?</a:t>
            </a:r>
            <a:endParaRPr lang="en-GB" b="1" dirty="0">
              <a:solidFill>
                <a:srgbClr val="FF0000"/>
              </a:solidFill>
            </a:endParaRPr>
          </a:p>
        </p:txBody>
      </p:sp>
      <p:sp>
        <p:nvSpPr>
          <p:cNvPr id="3" name="Content Placeholder 2"/>
          <p:cNvSpPr>
            <a:spLocks noGrp="1"/>
          </p:cNvSpPr>
          <p:nvPr>
            <p:ph idx="1"/>
          </p:nvPr>
        </p:nvSpPr>
        <p:spPr>
          <a:xfrm>
            <a:off x="0" y="674371"/>
            <a:ext cx="12092940" cy="6069329"/>
          </a:xfrm>
        </p:spPr>
        <p:txBody>
          <a:bodyPr>
            <a:noAutofit/>
          </a:bodyPr>
          <a:lstStyle/>
          <a:p>
            <a:pPr marL="0" indent="0">
              <a:buNone/>
            </a:pPr>
            <a:r>
              <a:rPr lang="en-GB" sz="1800" b="1" dirty="0" smtClean="0"/>
              <a:t>1. Discuss</a:t>
            </a:r>
            <a:r>
              <a:rPr lang="en-GB" sz="1800" dirty="0" smtClean="0"/>
              <a:t> with students the nature of the internal assessment task, and ensure that they are familiar with the assessment criteria. </a:t>
            </a:r>
          </a:p>
          <a:p>
            <a:pPr marL="0" indent="0">
              <a:buNone/>
            </a:pPr>
            <a:endParaRPr lang="en-GB" sz="1800" dirty="0" smtClean="0"/>
          </a:p>
          <a:p>
            <a:pPr marL="0" indent="0">
              <a:buNone/>
            </a:pPr>
            <a:r>
              <a:rPr lang="en-GB" sz="1800" b="1" dirty="0" smtClean="0"/>
              <a:t>2. Discuss</a:t>
            </a:r>
            <a:r>
              <a:rPr lang="en-GB" sz="1800" dirty="0" smtClean="0"/>
              <a:t> with students the different types of investigation that they could undertake. </a:t>
            </a:r>
          </a:p>
          <a:p>
            <a:pPr marL="0" indent="0">
              <a:buNone/>
            </a:pPr>
            <a:endParaRPr lang="en-GB" sz="1800" dirty="0" smtClean="0"/>
          </a:p>
          <a:p>
            <a:pPr marL="0" indent="0">
              <a:buNone/>
            </a:pPr>
            <a:r>
              <a:rPr lang="en-GB" sz="1800" b="1" dirty="0" smtClean="0"/>
              <a:t>3. Discuss</a:t>
            </a:r>
            <a:r>
              <a:rPr lang="en-GB" sz="1800" dirty="0" smtClean="0"/>
              <a:t> with students the importance of academic honesty before they undertake their research, and emphasize the importance of using a single, standard system of referencing. Dedicate about 20 hours of class time to the internal assessment task. </a:t>
            </a:r>
          </a:p>
          <a:p>
            <a:pPr marL="0" indent="0">
              <a:buNone/>
            </a:pPr>
            <a:endParaRPr lang="en-GB" sz="1800" dirty="0" smtClean="0"/>
          </a:p>
          <a:p>
            <a:pPr marL="0" indent="0">
              <a:buNone/>
            </a:pPr>
            <a:r>
              <a:rPr lang="en-GB" sz="1800" b="1" dirty="0" smtClean="0"/>
              <a:t>4. Help</a:t>
            </a:r>
            <a:r>
              <a:rPr lang="en-GB" sz="1800" dirty="0" smtClean="0"/>
              <a:t> students to create an individual timetable for the different stages of the investigation; for example: choosing the topic, finishing the first draft, and the due date for the final version. </a:t>
            </a:r>
          </a:p>
          <a:p>
            <a:pPr marL="0" indent="0">
              <a:buNone/>
            </a:pPr>
            <a:endParaRPr lang="en-GB" sz="1800" dirty="0" smtClean="0"/>
          </a:p>
          <a:p>
            <a:pPr marL="0" indent="0">
              <a:buNone/>
            </a:pPr>
            <a:r>
              <a:rPr lang="en-GB" sz="1800" dirty="0" smtClean="0"/>
              <a:t>5. Give students</a:t>
            </a:r>
            <a:r>
              <a:rPr lang="en-GB" sz="1800" b="1" dirty="0" smtClean="0"/>
              <a:t> guidance</a:t>
            </a:r>
            <a:r>
              <a:rPr lang="en-GB" sz="1800" dirty="0" smtClean="0"/>
              <a:t> on what constitutes a manageable task. Many internal assessment responses struggle to gain good marks because the question that students have chosen are far too broad for them to address effectively. Give students guidance on selecting appropriate sources.</a:t>
            </a:r>
          </a:p>
          <a:p>
            <a:pPr marL="0" indent="0">
              <a:buNone/>
            </a:pPr>
            <a:r>
              <a:rPr lang="en-GB" sz="1800" dirty="0" smtClean="0"/>
              <a:t> </a:t>
            </a:r>
          </a:p>
          <a:p>
            <a:pPr marL="0" indent="0">
              <a:buNone/>
            </a:pPr>
            <a:r>
              <a:rPr lang="en-GB" sz="1800" dirty="0" smtClean="0"/>
              <a:t>6. Give students </a:t>
            </a:r>
            <a:r>
              <a:rPr lang="en-GB" sz="1800" b="1" dirty="0" smtClean="0"/>
              <a:t>feedback</a:t>
            </a:r>
            <a:r>
              <a:rPr lang="en-GB" sz="1800" dirty="0" smtClean="0"/>
              <a:t> on a first draft of their internal assessment (this may be done in sections if preferred)</a:t>
            </a:r>
          </a:p>
          <a:p>
            <a:pPr marL="0" indent="0">
              <a:buNone/>
            </a:pPr>
            <a:endParaRPr lang="en-GB" sz="1800" dirty="0" smtClean="0"/>
          </a:p>
          <a:p>
            <a:pPr marL="0" indent="0">
              <a:buNone/>
            </a:pPr>
            <a:r>
              <a:rPr lang="en-GB" sz="1800" dirty="0" smtClean="0"/>
              <a:t>. </a:t>
            </a:r>
          </a:p>
        </p:txBody>
      </p:sp>
    </p:spTree>
    <p:extLst>
      <p:ext uri="{BB962C8B-B14F-4D97-AF65-F5344CB8AC3E}">
        <p14:creationId xmlns:p14="http://schemas.microsoft.com/office/powerpoint/2010/main" val="69728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Timeline</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Final deadline will be the </a:t>
            </a:r>
            <a:r>
              <a:rPr lang="en-GB" b="1" dirty="0" smtClean="0"/>
              <a:t>22</a:t>
            </a:r>
            <a:r>
              <a:rPr lang="en-GB" b="1" baseline="30000" dirty="0" smtClean="0"/>
              <a:t>nd</a:t>
            </a:r>
            <a:r>
              <a:rPr lang="en-GB" b="1" dirty="0" smtClean="0"/>
              <a:t> April.</a:t>
            </a:r>
          </a:p>
          <a:p>
            <a:r>
              <a:rPr lang="en-GB" b="1" dirty="0" smtClean="0"/>
              <a:t>Extensions are not possible </a:t>
            </a:r>
            <a:r>
              <a:rPr lang="en-GB" dirty="0" smtClean="0"/>
              <a:t>in ordinary circumstances.</a:t>
            </a:r>
          </a:p>
          <a:p>
            <a:r>
              <a:rPr lang="en-GB" dirty="0" smtClean="0"/>
              <a:t>You will have around 20 in class lessons and </a:t>
            </a:r>
            <a:r>
              <a:rPr lang="en-GB" dirty="0" err="1" smtClean="0"/>
              <a:t>homeworks</a:t>
            </a:r>
            <a:r>
              <a:rPr lang="en-GB" dirty="0" smtClean="0"/>
              <a:t> to complete your IA.</a:t>
            </a:r>
          </a:p>
          <a:p>
            <a:r>
              <a:rPr lang="en-GB" dirty="0" smtClean="0"/>
              <a:t>This will include your HL lesson so that you can get a second teacher’s perspective.</a:t>
            </a:r>
          </a:p>
          <a:p>
            <a:r>
              <a:rPr lang="en-GB" dirty="0" smtClean="0"/>
              <a:t>Your time allocation will begin in the week commencing 29</a:t>
            </a:r>
            <a:r>
              <a:rPr lang="en-GB" baseline="30000" dirty="0" smtClean="0"/>
              <a:t>th</a:t>
            </a:r>
            <a:r>
              <a:rPr lang="en-GB" dirty="0" smtClean="0"/>
              <a:t> Feb</a:t>
            </a:r>
          </a:p>
          <a:p>
            <a:r>
              <a:rPr lang="en-GB" dirty="0" smtClean="0"/>
              <a:t>This will likely include a visit to the library</a:t>
            </a:r>
            <a:endParaRPr lang="en-GB" dirty="0"/>
          </a:p>
        </p:txBody>
      </p:sp>
    </p:spTree>
    <p:extLst>
      <p:ext uri="{BB962C8B-B14F-4D97-AF65-F5344CB8AC3E}">
        <p14:creationId xmlns:p14="http://schemas.microsoft.com/office/powerpoint/2010/main" val="986863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351</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History Internal Assessment </vt:lpstr>
      <vt:lpstr>What is the Internal Assessment?</vt:lpstr>
      <vt:lpstr>What about my question?</vt:lpstr>
      <vt:lpstr>Formulating a good question:</vt:lpstr>
      <vt:lpstr>How will it be marked?</vt:lpstr>
      <vt:lpstr>What is the role of the teacher?</vt:lpstr>
      <vt:lpstr>Timeline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Internal Assessment</dc:title>
  <dc:creator>TIPNEY, James Robert</dc:creator>
  <cp:lastModifiedBy>TIPNEY, James Robert</cp:lastModifiedBy>
  <cp:revision>8</cp:revision>
  <dcterms:created xsi:type="dcterms:W3CDTF">2016-02-05T03:33:49Z</dcterms:created>
  <dcterms:modified xsi:type="dcterms:W3CDTF">2016-02-05T04:39:23Z</dcterms:modified>
</cp:coreProperties>
</file>